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Robo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EE244E7-EC18-4C7F-95FD-67F5391BD7F4}">
  <a:tblStyle styleId="{DEE244E7-EC18-4C7F-95FD-67F5391BD7F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regular.fntdata"/><Relationship Id="rId21" Type="http://schemas.openxmlformats.org/officeDocument/2006/relationships/slide" Target="slides/slide15.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5" Type="http://schemas.openxmlformats.org/officeDocument/2006/relationships/font" Target="fonts/Robo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0a1af6ae2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0a1af6ae2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0a1af6ae2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0a1af6ae2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3a6cac4b5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3a6cac4b5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0a1af6ae2a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0a1af6ae2a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0a1af6ae2a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0a1af6ae2a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0a1af6ae2a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0a1af6ae2a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2e6962ae68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2e6962ae68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2e6962ae68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2e6962ae68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2e6962ae68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2e6962ae6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2e6962ae68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2e6962ae68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2e6962ae68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2e6962ae6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2e6962ae68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2e6962ae68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0a1af6ae2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0a1af6ae2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0a1af6ae2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0a1af6ae2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jpg"/><Relationship Id="rId4" Type="http://schemas.openxmlformats.org/officeDocument/2006/relationships/image" Target="../media/image3.jpg"/><Relationship Id="rId10" Type="http://schemas.openxmlformats.org/officeDocument/2006/relationships/image" Target="../media/image24.jpg"/><Relationship Id="rId9" Type="http://schemas.openxmlformats.org/officeDocument/2006/relationships/image" Target="../media/image23.jpg"/><Relationship Id="rId5" Type="http://schemas.openxmlformats.org/officeDocument/2006/relationships/image" Target="../media/image7.jpg"/><Relationship Id="rId6" Type="http://schemas.openxmlformats.org/officeDocument/2006/relationships/image" Target="../media/image25.jpg"/><Relationship Id="rId7" Type="http://schemas.openxmlformats.org/officeDocument/2006/relationships/image" Target="../media/image17.jpg"/><Relationship Id="rId8"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2.jp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 Id="rId5" Type="http://schemas.openxmlformats.org/officeDocument/2006/relationships/image" Target="../media/image16.png"/><Relationship Id="rId6" Type="http://schemas.openxmlformats.org/officeDocument/2006/relationships/image" Target="../media/image13.png"/><Relationship Id="rId7" Type="http://schemas.openxmlformats.org/officeDocument/2006/relationships/image" Target="../media/image11.png"/><Relationship Id="rId8"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3992" cy="5143500"/>
          </a:xfrm>
          <a:prstGeom prst="rect">
            <a:avLst/>
          </a:prstGeom>
          <a:noFill/>
          <a:ln>
            <a:noFill/>
          </a:ln>
        </p:spPr>
      </p:pic>
      <p:sp>
        <p:nvSpPr>
          <p:cNvPr id="55" name="Google Shape;55;p13"/>
          <p:cNvSpPr txBox="1"/>
          <p:nvPr/>
        </p:nvSpPr>
        <p:spPr>
          <a:xfrm>
            <a:off x="5513175" y="2997375"/>
            <a:ext cx="3313500" cy="203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4000">
                <a:solidFill>
                  <a:schemeClr val="lt1"/>
                </a:solidFill>
                <a:latin typeface="Roboto"/>
                <a:ea typeface="Roboto"/>
                <a:cs typeface="Roboto"/>
                <a:sym typeface="Roboto"/>
              </a:rPr>
              <a:t>Size</a:t>
            </a:r>
            <a:endParaRPr b="1" sz="4000">
              <a:solidFill>
                <a:schemeClr val="lt1"/>
              </a:solidFill>
              <a:latin typeface="Roboto"/>
              <a:ea typeface="Roboto"/>
              <a:cs typeface="Roboto"/>
              <a:sym typeface="Roboto"/>
            </a:endParaRPr>
          </a:p>
          <a:p>
            <a:pPr indent="0" lvl="0" marL="0" rtl="0" algn="ctr">
              <a:spcBef>
                <a:spcPts val="0"/>
              </a:spcBef>
              <a:spcAft>
                <a:spcPts val="0"/>
              </a:spcAft>
              <a:buNone/>
            </a:pPr>
            <a:r>
              <a:rPr b="1" lang="it" sz="4000">
                <a:solidFill>
                  <a:schemeClr val="lt1"/>
                </a:solidFill>
                <a:latin typeface="Roboto"/>
                <a:ea typeface="Roboto"/>
                <a:cs typeface="Roboto"/>
                <a:sym typeface="Roboto"/>
              </a:rPr>
              <a:t>Distance</a:t>
            </a:r>
            <a:endParaRPr b="1" sz="4000">
              <a:solidFill>
                <a:schemeClr val="lt1"/>
              </a:solidFill>
              <a:latin typeface="Roboto"/>
              <a:ea typeface="Roboto"/>
              <a:cs typeface="Roboto"/>
              <a:sym typeface="Roboto"/>
            </a:endParaRPr>
          </a:p>
          <a:p>
            <a:pPr indent="0" lvl="0" marL="0" rtl="0" algn="ctr">
              <a:spcBef>
                <a:spcPts val="0"/>
              </a:spcBef>
              <a:spcAft>
                <a:spcPts val="0"/>
              </a:spcAft>
              <a:buNone/>
            </a:pPr>
            <a:r>
              <a:rPr b="1" lang="it" sz="4000">
                <a:solidFill>
                  <a:schemeClr val="lt1"/>
                </a:solidFill>
                <a:latin typeface="Roboto"/>
                <a:ea typeface="Roboto"/>
                <a:cs typeface="Roboto"/>
                <a:sym typeface="Roboto"/>
              </a:rPr>
              <a:t>Motion</a:t>
            </a:r>
            <a:endParaRPr b="1" sz="4000">
              <a:solidFill>
                <a:schemeClr val="lt1"/>
              </a:solidFill>
              <a:latin typeface="Roboto"/>
              <a:ea typeface="Roboto"/>
              <a:cs typeface="Roboto"/>
              <a:sym typeface="Roboto"/>
            </a:endParaRPr>
          </a:p>
        </p:txBody>
      </p:sp>
      <p:sp>
        <p:nvSpPr>
          <p:cNvPr id="56" name="Google Shape;56;p13"/>
          <p:cNvSpPr txBox="1"/>
          <p:nvPr/>
        </p:nvSpPr>
        <p:spPr>
          <a:xfrm>
            <a:off x="-49425" y="25575"/>
            <a:ext cx="61809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4000">
                <a:solidFill>
                  <a:schemeClr val="lt1"/>
                </a:solidFill>
                <a:latin typeface="Roboto"/>
                <a:ea typeface="Roboto"/>
                <a:cs typeface="Roboto"/>
                <a:sym typeface="Roboto"/>
              </a:rPr>
              <a:t>Earth-Moon-Sun system</a:t>
            </a:r>
            <a:endParaRPr b="1" sz="4000">
              <a:solidFill>
                <a:schemeClr val="lt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22"/>
          <p:cNvPicPr preferRelativeResize="0"/>
          <p:nvPr/>
        </p:nvPicPr>
        <p:blipFill>
          <a:blip r:embed="rId3">
            <a:alphaModFix/>
          </a:blip>
          <a:stretch>
            <a:fillRect/>
          </a:stretch>
        </p:blipFill>
        <p:spPr>
          <a:xfrm>
            <a:off x="-19500" y="-68250"/>
            <a:ext cx="9163500" cy="5211750"/>
          </a:xfrm>
          <a:prstGeom prst="rect">
            <a:avLst/>
          </a:prstGeom>
          <a:noFill/>
          <a:ln>
            <a:noFill/>
          </a:ln>
        </p:spPr>
      </p:pic>
      <p:cxnSp>
        <p:nvCxnSpPr>
          <p:cNvPr id="136" name="Google Shape;136;p22"/>
          <p:cNvCxnSpPr/>
          <p:nvPr/>
        </p:nvCxnSpPr>
        <p:spPr>
          <a:xfrm>
            <a:off x="3263000" y="3697400"/>
            <a:ext cx="1958400" cy="517800"/>
          </a:xfrm>
          <a:prstGeom prst="straightConnector1">
            <a:avLst/>
          </a:prstGeom>
          <a:noFill/>
          <a:ln cap="flat" cmpd="sng" w="19050">
            <a:solidFill>
              <a:srgbClr val="FF0000"/>
            </a:solidFill>
            <a:prstDash val="solid"/>
            <a:round/>
            <a:headEnd len="med" w="med" type="none"/>
            <a:tailEnd len="med" w="med" type="none"/>
          </a:ln>
        </p:spPr>
      </p:cxnSp>
      <p:cxnSp>
        <p:nvCxnSpPr>
          <p:cNvPr id="137" name="Google Shape;137;p22"/>
          <p:cNvCxnSpPr/>
          <p:nvPr/>
        </p:nvCxnSpPr>
        <p:spPr>
          <a:xfrm>
            <a:off x="3195450" y="3877475"/>
            <a:ext cx="2014800" cy="337800"/>
          </a:xfrm>
          <a:prstGeom prst="straightConnector1">
            <a:avLst/>
          </a:prstGeom>
          <a:noFill/>
          <a:ln cap="flat" cmpd="sng" w="19050">
            <a:solidFill>
              <a:srgbClr val="FF0000"/>
            </a:solidFill>
            <a:prstDash val="solid"/>
            <a:round/>
            <a:headEnd len="med" w="med" type="none"/>
            <a:tailEnd len="med" w="med" type="none"/>
          </a:ln>
        </p:spPr>
      </p:cxnSp>
      <p:sp>
        <p:nvSpPr>
          <p:cNvPr id="138" name="Google Shape;138;p22"/>
          <p:cNvSpPr txBox="1"/>
          <p:nvPr/>
        </p:nvSpPr>
        <p:spPr>
          <a:xfrm>
            <a:off x="5943850" y="554750"/>
            <a:ext cx="1362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600">
                <a:latin typeface="Roboto"/>
                <a:ea typeface="Roboto"/>
                <a:cs typeface="Roboto"/>
                <a:sym typeface="Roboto"/>
              </a:rPr>
              <a:t>Earth’s orbit</a:t>
            </a:r>
            <a:endParaRPr sz="1600">
              <a:latin typeface="Roboto"/>
              <a:ea typeface="Roboto"/>
              <a:cs typeface="Roboto"/>
              <a:sym typeface="Roboto"/>
            </a:endParaRPr>
          </a:p>
        </p:txBody>
      </p:sp>
      <p:sp>
        <p:nvSpPr>
          <p:cNvPr id="139" name="Google Shape;139;p22"/>
          <p:cNvSpPr txBox="1"/>
          <p:nvPr/>
        </p:nvSpPr>
        <p:spPr>
          <a:xfrm>
            <a:off x="6627925" y="2685425"/>
            <a:ext cx="1362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600">
                <a:latin typeface="Roboto"/>
                <a:ea typeface="Roboto"/>
                <a:cs typeface="Roboto"/>
                <a:sym typeface="Roboto"/>
              </a:rPr>
              <a:t>Node</a:t>
            </a:r>
            <a:endParaRPr sz="1600">
              <a:latin typeface="Roboto"/>
              <a:ea typeface="Roboto"/>
              <a:cs typeface="Roboto"/>
              <a:sym typeface="Roboto"/>
            </a:endParaRPr>
          </a:p>
        </p:txBody>
      </p:sp>
      <p:sp>
        <p:nvSpPr>
          <p:cNvPr id="140" name="Google Shape;140;p22"/>
          <p:cNvSpPr txBox="1"/>
          <p:nvPr/>
        </p:nvSpPr>
        <p:spPr>
          <a:xfrm>
            <a:off x="4272000" y="2353600"/>
            <a:ext cx="1362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600">
                <a:latin typeface="Roboto"/>
                <a:ea typeface="Roboto"/>
                <a:cs typeface="Roboto"/>
                <a:sym typeface="Roboto"/>
              </a:rPr>
              <a:t>Moon’s orbit</a:t>
            </a:r>
            <a:endParaRPr sz="1600">
              <a:latin typeface="Roboto"/>
              <a:ea typeface="Roboto"/>
              <a:cs typeface="Roboto"/>
              <a:sym typeface="Roboto"/>
            </a:endParaRPr>
          </a:p>
        </p:txBody>
      </p:sp>
      <p:sp>
        <p:nvSpPr>
          <p:cNvPr id="141" name="Google Shape;141;p22"/>
          <p:cNvSpPr txBox="1"/>
          <p:nvPr/>
        </p:nvSpPr>
        <p:spPr>
          <a:xfrm>
            <a:off x="482925" y="2714825"/>
            <a:ext cx="2226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600">
                <a:latin typeface="Roboto"/>
                <a:ea typeface="Roboto"/>
                <a:cs typeface="Roboto"/>
                <a:sym typeface="Roboto"/>
              </a:rPr>
              <a:t>Plane of Earth’s</a:t>
            </a:r>
            <a:r>
              <a:rPr lang="it" sz="1600">
                <a:latin typeface="Roboto"/>
                <a:ea typeface="Roboto"/>
                <a:cs typeface="Roboto"/>
                <a:sym typeface="Roboto"/>
              </a:rPr>
              <a:t> orbit</a:t>
            </a:r>
            <a:endParaRPr sz="1600">
              <a:latin typeface="Roboto"/>
              <a:ea typeface="Roboto"/>
              <a:cs typeface="Roboto"/>
              <a:sym typeface="Roboto"/>
            </a:endParaRPr>
          </a:p>
        </p:txBody>
      </p:sp>
      <p:sp>
        <p:nvSpPr>
          <p:cNvPr id="142" name="Google Shape;142;p22"/>
          <p:cNvSpPr txBox="1"/>
          <p:nvPr/>
        </p:nvSpPr>
        <p:spPr>
          <a:xfrm>
            <a:off x="1397325" y="4467425"/>
            <a:ext cx="2226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600">
                <a:latin typeface="Roboto"/>
                <a:ea typeface="Roboto"/>
                <a:cs typeface="Roboto"/>
                <a:sym typeface="Roboto"/>
              </a:rPr>
              <a:t>Plane of Moon’s orbit</a:t>
            </a:r>
            <a:endParaRPr sz="1600">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6" name="Shape 146"/>
        <p:cNvGrpSpPr/>
        <p:nvPr/>
      </p:nvGrpSpPr>
      <p:grpSpPr>
        <a:xfrm>
          <a:off x="0" y="0"/>
          <a:ext cx="0" cy="0"/>
          <a:chOff x="0" y="0"/>
          <a:chExt cx="0" cy="0"/>
        </a:xfrm>
      </p:grpSpPr>
      <p:sp>
        <p:nvSpPr>
          <p:cNvPr id="147" name="Google Shape;147;p23"/>
          <p:cNvSpPr txBox="1"/>
          <p:nvPr/>
        </p:nvSpPr>
        <p:spPr>
          <a:xfrm>
            <a:off x="381350" y="399425"/>
            <a:ext cx="5466300" cy="287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2500">
                <a:solidFill>
                  <a:schemeClr val="lt1"/>
                </a:solidFill>
                <a:latin typeface="Roboto"/>
                <a:ea typeface="Roboto"/>
                <a:cs typeface="Roboto"/>
                <a:sym typeface="Roboto"/>
              </a:rPr>
              <a:t>Three phenomena to be investigated</a:t>
            </a:r>
            <a:r>
              <a:rPr lang="it" sz="2500">
                <a:solidFill>
                  <a:schemeClr val="lt1"/>
                </a:solidFill>
                <a:latin typeface="Roboto"/>
                <a:ea typeface="Roboto"/>
                <a:cs typeface="Roboto"/>
                <a:sym typeface="Roboto"/>
              </a:rPr>
              <a:t>:</a:t>
            </a:r>
            <a:endParaRPr sz="2500">
              <a:solidFill>
                <a:schemeClr val="lt1"/>
              </a:solidFill>
              <a:latin typeface="Roboto"/>
              <a:ea typeface="Roboto"/>
              <a:cs typeface="Roboto"/>
              <a:sym typeface="Roboto"/>
            </a:endParaRPr>
          </a:p>
          <a:p>
            <a:pPr indent="0" lvl="0" marL="0" rtl="0" algn="l">
              <a:spcBef>
                <a:spcPts val="0"/>
              </a:spcBef>
              <a:spcAft>
                <a:spcPts val="0"/>
              </a:spcAft>
              <a:buNone/>
            </a:pPr>
            <a:r>
              <a:t/>
            </a:r>
            <a:endParaRPr sz="2500">
              <a:solidFill>
                <a:schemeClr val="lt1"/>
              </a:solidFill>
              <a:latin typeface="Roboto"/>
              <a:ea typeface="Roboto"/>
              <a:cs typeface="Roboto"/>
              <a:sym typeface="Roboto"/>
            </a:endParaRPr>
          </a:p>
          <a:p>
            <a:pPr indent="-317500" lvl="0" marL="457200" rtl="0" algn="l">
              <a:spcBef>
                <a:spcPts val="0"/>
              </a:spcBef>
              <a:spcAft>
                <a:spcPts val="0"/>
              </a:spcAft>
              <a:buClr>
                <a:schemeClr val="lt1"/>
              </a:buClr>
              <a:buSzPts val="1400"/>
              <a:buFont typeface="Roboto"/>
              <a:buChar char="●"/>
            </a:pPr>
            <a:r>
              <a:rPr lang="it" sz="2500">
                <a:solidFill>
                  <a:schemeClr val="lt1"/>
                </a:solidFill>
                <a:latin typeface="Roboto"/>
                <a:ea typeface="Roboto"/>
                <a:cs typeface="Roboto"/>
                <a:sym typeface="Roboto"/>
              </a:rPr>
              <a:t>Phases of the Moon</a:t>
            </a:r>
            <a:endParaRPr sz="2500">
              <a:solidFill>
                <a:schemeClr val="lt1"/>
              </a:solidFill>
              <a:latin typeface="Roboto"/>
              <a:ea typeface="Roboto"/>
              <a:cs typeface="Roboto"/>
              <a:sym typeface="Roboto"/>
            </a:endParaRPr>
          </a:p>
          <a:p>
            <a:pPr indent="0" lvl="0" marL="457200" rtl="0" algn="l">
              <a:spcBef>
                <a:spcPts val="0"/>
              </a:spcBef>
              <a:spcAft>
                <a:spcPts val="0"/>
              </a:spcAft>
              <a:buNone/>
            </a:pPr>
            <a:r>
              <a:t/>
            </a:r>
            <a:endParaRPr sz="2500">
              <a:solidFill>
                <a:schemeClr val="lt1"/>
              </a:solidFill>
              <a:latin typeface="Roboto"/>
              <a:ea typeface="Roboto"/>
              <a:cs typeface="Roboto"/>
              <a:sym typeface="Roboto"/>
            </a:endParaRPr>
          </a:p>
          <a:p>
            <a:pPr indent="-317500" lvl="0" marL="457200" rtl="0" algn="l">
              <a:spcBef>
                <a:spcPts val="0"/>
              </a:spcBef>
              <a:spcAft>
                <a:spcPts val="0"/>
              </a:spcAft>
              <a:buClr>
                <a:schemeClr val="lt1"/>
              </a:buClr>
              <a:buSzPts val="1400"/>
              <a:buFont typeface="Roboto"/>
              <a:buChar char="●"/>
            </a:pPr>
            <a:r>
              <a:rPr lang="it" sz="2500">
                <a:solidFill>
                  <a:schemeClr val="lt1"/>
                </a:solidFill>
                <a:latin typeface="Roboto"/>
                <a:ea typeface="Roboto"/>
                <a:cs typeface="Roboto"/>
                <a:sym typeface="Roboto"/>
              </a:rPr>
              <a:t>The dark side of the Moon</a:t>
            </a:r>
            <a:endParaRPr sz="2500">
              <a:solidFill>
                <a:schemeClr val="lt1"/>
              </a:solidFill>
              <a:latin typeface="Roboto"/>
              <a:ea typeface="Roboto"/>
              <a:cs typeface="Roboto"/>
              <a:sym typeface="Roboto"/>
            </a:endParaRPr>
          </a:p>
          <a:p>
            <a:pPr indent="0" lvl="0" marL="457200" rtl="0" algn="l">
              <a:spcBef>
                <a:spcPts val="0"/>
              </a:spcBef>
              <a:spcAft>
                <a:spcPts val="0"/>
              </a:spcAft>
              <a:buNone/>
            </a:pPr>
            <a:r>
              <a:t/>
            </a:r>
            <a:endParaRPr sz="2500">
              <a:solidFill>
                <a:schemeClr val="lt1"/>
              </a:solidFill>
              <a:latin typeface="Roboto"/>
              <a:ea typeface="Roboto"/>
              <a:cs typeface="Roboto"/>
              <a:sym typeface="Roboto"/>
            </a:endParaRPr>
          </a:p>
          <a:p>
            <a:pPr indent="-317500" lvl="0" marL="457200" rtl="0" algn="l">
              <a:spcBef>
                <a:spcPts val="0"/>
              </a:spcBef>
              <a:spcAft>
                <a:spcPts val="0"/>
              </a:spcAft>
              <a:buClr>
                <a:schemeClr val="lt1"/>
              </a:buClr>
              <a:buSzPts val="1400"/>
              <a:buFont typeface="Roboto"/>
              <a:buChar char="●"/>
            </a:pPr>
            <a:r>
              <a:rPr lang="it" sz="2500">
                <a:solidFill>
                  <a:schemeClr val="lt1"/>
                </a:solidFill>
                <a:latin typeface="Roboto"/>
                <a:ea typeface="Roboto"/>
                <a:cs typeface="Roboto"/>
                <a:sym typeface="Roboto"/>
              </a:rPr>
              <a:t>Eclipses</a:t>
            </a:r>
            <a:endParaRPr>
              <a:solidFill>
                <a:schemeClr val="lt1"/>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1" name="Shape 151"/>
        <p:cNvGrpSpPr/>
        <p:nvPr/>
      </p:nvGrpSpPr>
      <p:grpSpPr>
        <a:xfrm>
          <a:off x="0" y="0"/>
          <a:ext cx="0" cy="0"/>
          <a:chOff x="0" y="0"/>
          <a:chExt cx="0" cy="0"/>
        </a:xfrm>
      </p:grpSpPr>
      <p:sp>
        <p:nvSpPr>
          <p:cNvPr id="152" name="Google Shape;152;p24"/>
          <p:cNvSpPr txBox="1"/>
          <p:nvPr/>
        </p:nvSpPr>
        <p:spPr>
          <a:xfrm>
            <a:off x="470000" y="461675"/>
            <a:ext cx="7750800" cy="16161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None/>
            </a:pPr>
            <a:r>
              <a:t/>
            </a:r>
            <a:endParaRPr sz="2500">
              <a:solidFill>
                <a:schemeClr val="lt1"/>
              </a:solidFill>
              <a:latin typeface="Roboto"/>
              <a:ea typeface="Roboto"/>
              <a:cs typeface="Roboto"/>
              <a:sym typeface="Roboto"/>
            </a:endParaRPr>
          </a:p>
          <a:p>
            <a:pPr indent="0" lvl="0" marL="0" rtl="0" algn="l">
              <a:lnSpc>
                <a:spcPct val="150000"/>
              </a:lnSpc>
              <a:spcBef>
                <a:spcPts val="0"/>
              </a:spcBef>
              <a:spcAft>
                <a:spcPts val="0"/>
              </a:spcAft>
              <a:buNone/>
            </a:pPr>
            <a:r>
              <a:t/>
            </a:r>
            <a:endParaRPr sz="1200">
              <a:solidFill>
                <a:schemeClr val="lt1"/>
              </a:solidFill>
              <a:latin typeface="Roboto"/>
              <a:ea typeface="Roboto"/>
              <a:cs typeface="Roboto"/>
              <a:sym typeface="Roboto"/>
            </a:endParaRPr>
          </a:p>
          <a:p>
            <a:pPr indent="0" lvl="0" marL="0" rtl="0" algn="l">
              <a:lnSpc>
                <a:spcPct val="150000"/>
              </a:lnSpc>
              <a:spcBef>
                <a:spcPts val="0"/>
              </a:spcBef>
              <a:spcAft>
                <a:spcPts val="0"/>
              </a:spcAft>
              <a:buNone/>
            </a:pPr>
            <a:r>
              <a:rPr lang="it" sz="2500">
                <a:solidFill>
                  <a:schemeClr val="lt1"/>
                </a:solidFill>
                <a:latin typeface="Roboto"/>
                <a:ea typeface="Roboto"/>
                <a:cs typeface="Roboto"/>
                <a:sym typeface="Roboto"/>
              </a:rPr>
              <a:t>Keep in mind…</a:t>
            </a:r>
            <a:endParaRPr b="1" sz="2500">
              <a:solidFill>
                <a:schemeClr val="lt1"/>
              </a:solidFill>
              <a:latin typeface="Roboto"/>
              <a:ea typeface="Roboto"/>
              <a:cs typeface="Roboto"/>
              <a:sym typeface="Roboto"/>
            </a:endParaRPr>
          </a:p>
        </p:txBody>
      </p:sp>
      <p:sp>
        <p:nvSpPr>
          <p:cNvPr id="153" name="Google Shape;153;p24"/>
          <p:cNvSpPr txBox="1"/>
          <p:nvPr/>
        </p:nvSpPr>
        <p:spPr>
          <a:xfrm>
            <a:off x="456175" y="2208075"/>
            <a:ext cx="8321100" cy="2301000"/>
          </a:xfrm>
          <a:prstGeom prst="rect">
            <a:avLst/>
          </a:prstGeom>
          <a:noFill/>
          <a:ln>
            <a:noFill/>
          </a:ln>
        </p:spPr>
        <p:txBody>
          <a:bodyPr anchorCtr="0" anchor="t" bIns="91425" lIns="91425" spcFirstLastPara="1" rIns="91425" wrap="square" tIns="91425">
            <a:spAutoFit/>
          </a:bodyPr>
          <a:lstStyle/>
          <a:p>
            <a:pPr indent="-387350" lvl="0" marL="457200" rtl="0" algn="l">
              <a:lnSpc>
                <a:spcPct val="150000"/>
              </a:lnSpc>
              <a:spcBef>
                <a:spcPts val="0"/>
              </a:spcBef>
              <a:spcAft>
                <a:spcPts val="0"/>
              </a:spcAft>
              <a:buClr>
                <a:schemeClr val="lt1"/>
              </a:buClr>
              <a:buSzPts val="2500"/>
              <a:buFont typeface="Roboto"/>
              <a:buChar char="-"/>
            </a:pPr>
            <a:r>
              <a:rPr lang="it" sz="2500">
                <a:solidFill>
                  <a:schemeClr val="lt1"/>
                </a:solidFill>
                <a:latin typeface="Roboto"/>
                <a:ea typeface="Roboto"/>
                <a:cs typeface="Roboto"/>
                <a:sym typeface="Roboto"/>
              </a:rPr>
              <a:t>Spherical object’s illumination (night and day)</a:t>
            </a:r>
            <a:endParaRPr sz="2500">
              <a:solidFill>
                <a:schemeClr val="lt1"/>
              </a:solidFill>
              <a:latin typeface="Roboto"/>
              <a:ea typeface="Roboto"/>
              <a:cs typeface="Roboto"/>
              <a:sym typeface="Roboto"/>
            </a:endParaRPr>
          </a:p>
          <a:p>
            <a:pPr indent="-387350" lvl="0" marL="457200" rtl="0" algn="l">
              <a:lnSpc>
                <a:spcPct val="150000"/>
              </a:lnSpc>
              <a:spcBef>
                <a:spcPts val="0"/>
              </a:spcBef>
              <a:spcAft>
                <a:spcPts val="0"/>
              </a:spcAft>
              <a:buClr>
                <a:schemeClr val="lt1"/>
              </a:buClr>
              <a:buSzPts val="2500"/>
              <a:buFont typeface="Roboto"/>
              <a:buChar char="-"/>
            </a:pPr>
            <a:r>
              <a:rPr lang="it" sz="2500">
                <a:solidFill>
                  <a:schemeClr val="lt1"/>
                </a:solidFill>
                <a:latin typeface="Roboto"/>
                <a:ea typeface="Roboto"/>
                <a:cs typeface="Roboto"/>
                <a:sym typeface="Roboto"/>
              </a:rPr>
              <a:t>Earth’s rotation (approximately </a:t>
            </a:r>
            <a:r>
              <a:rPr b="1" lang="it" sz="2500">
                <a:solidFill>
                  <a:schemeClr val="lt1"/>
                </a:solidFill>
                <a:latin typeface="Roboto"/>
                <a:ea typeface="Roboto"/>
                <a:cs typeface="Roboto"/>
                <a:sym typeface="Roboto"/>
              </a:rPr>
              <a:t>24 hours</a:t>
            </a:r>
            <a:r>
              <a:rPr lang="it" sz="2500">
                <a:solidFill>
                  <a:schemeClr val="lt1"/>
                </a:solidFill>
                <a:latin typeface="Roboto"/>
                <a:ea typeface="Roboto"/>
                <a:cs typeface="Roboto"/>
                <a:sym typeface="Roboto"/>
              </a:rPr>
              <a:t>)</a:t>
            </a:r>
            <a:endParaRPr sz="2500">
              <a:solidFill>
                <a:schemeClr val="lt1"/>
              </a:solidFill>
              <a:latin typeface="Roboto"/>
              <a:ea typeface="Roboto"/>
              <a:cs typeface="Roboto"/>
              <a:sym typeface="Roboto"/>
            </a:endParaRPr>
          </a:p>
          <a:p>
            <a:pPr indent="-387350" lvl="0" marL="457200" rtl="0" algn="l">
              <a:lnSpc>
                <a:spcPct val="150000"/>
              </a:lnSpc>
              <a:spcBef>
                <a:spcPts val="0"/>
              </a:spcBef>
              <a:spcAft>
                <a:spcPts val="0"/>
              </a:spcAft>
              <a:buClr>
                <a:schemeClr val="lt1"/>
              </a:buClr>
              <a:buSzPts val="2500"/>
              <a:buFont typeface="Roboto"/>
              <a:buChar char="-"/>
            </a:pPr>
            <a:r>
              <a:rPr lang="it" sz="2500">
                <a:solidFill>
                  <a:schemeClr val="lt1"/>
                </a:solidFill>
                <a:latin typeface="Roboto"/>
                <a:ea typeface="Roboto"/>
                <a:cs typeface="Roboto"/>
                <a:sym typeface="Roboto"/>
              </a:rPr>
              <a:t>Moon’s revolution (approximately </a:t>
            </a:r>
            <a:r>
              <a:rPr b="1" lang="it" sz="2500">
                <a:solidFill>
                  <a:schemeClr val="lt1"/>
                </a:solidFill>
                <a:latin typeface="Roboto"/>
                <a:ea typeface="Roboto"/>
                <a:cs typeface="Roboto"/>
                <a:sym typeface="Roboto"/>
              </a:rPr>
              <a:t>28 days</a:t>
            </a:r>
            <a:r>
              <a:rPr lang="it" sz="2500">
                <a:solidFill>
                  <a:schemeClr val="lt1"/>
                </a:solidFill>
                <a:latin typeface="Roboto"/>
                <a:ea typeface="Roboto"/>
                <a:cs typeface="Roboto"/>
                <a:sym typeface="Roboto"/>
              </a:rPr>
              <a:t>)</a:t>
            </a:r>
            <a:endParaRPr sz="2500">
              <a:solidFill>
                <a:schemeClr val="lt1"/>
              </a:solidFill>
              <a:latin typeface="Roboto"/>
              <a:ea typeface="Roboto"/>
              <a:cs typeface="Roboto"/>
              <a:sym typeface="Roboto"/>
            </a:endParaRPr>
          </a:p>
          <a:p>
            <a:pPr indent="-387350" lvl="0" marL="457200" rtl="0" algn="l">
              <a:lnSpc>
                <a:spcPct val="150000"/>
              </a:lnSpc>
              <a:spcBef>
                <a:spcPts val="0"/>
              </a:spcBef>
              <a:spcAft>
                <a:spcPts val="0"/>
              </a:spcAft>
              <a:buClr>
                <a:schemeClr val="lt1"/>
              </a:buClr>
              <a:buSzPts val="2500"/>
              <a:buFont typeface="Roboto"/>
              <a:buChar char="-"/>
            </a:pPr>
            <a:r>
              <a:rPr lang="it" sz="2500">
                <a:solidFill>
                  <a:schemeClr val="lt1"/>
                </a:solidFill>
                <a:latin typeface="Roboto"/>
                <a:ea typeface="Roboto"/>
                <a:cs typeface="Roboto"/>
                <a:sym typeface="Roboto"/>
              </a:rPr>
              <a:t>The planes of the orbits are </a:t>
            </a:r>
            <a:r>
              <a:rPr b="1" lang="it" sz="2500">
                <a:solidFill>
                  <a:schemeClr val="lt1"/>
                </a:solidFill>
                <a:latin typeface="Roboto"/>
                <a:ea typeface="Roboto"/>
                <a:cs typeface="Roboto"/>
                <a:sym typeface="Roboto"/>
              </a:rPr>
              <a:t>tilted</a:t>
            </a:r>
            <a:endParaRPr b="1" sz="2500">
              <a:solidFill>
                <a:schemeClr val="lt1"/>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pic>
        <p:nvPicPr>
          <p:cNvPr id="158" name="Google Shape;158;p25"/>
          <p:cNvPicPr preferRelativeResize="0"/>
          <p:nvPr/>
        </p:nvPicPr>
        <p:blipFill rotWithShape="1">
          <a:blip r:embed="rId3">
            <a:alphaModFix/>
          </a:blip>
          <a:srcRect b="45571" l="25825" r="39896" t="37901"/>
          <a:stretch/>
        </p:blipFill>
        <p:spPr>
          <a:xfrm>
            <a:off x="3091850" y="1264275"/>
            <a:ext cx="1080749" cy="1157950"/>
          </a:xfrm>
          <a:prstGeom prst="rect">
            <a:avLst/>
          </a:prstGeom>
          <a:noFill/>
          <a:ln>
            <a:noFill/>
          </a:ln>
        </p:spPr>
      </p:pic>
      <p:pic>
        <p:nvPicPr>
          <p:cNvPr id="159" name="Google Shape;159;p25"/>
          <p:cNvPicPr preferRelativeResize="0"/>
          <p:nvPr/>
        </p:nvPicPr>
        <p:blipFill rotWithShape="1">
          <a:blip r:embed="rId4">
            <a:alphaModFix/>
          </a:blip>
          <a:srcRect b="37748" l="34216" r="24957" t="42566"/>
          <a:stretch/>
        </p:blipFill>
        <p:spPr>
          <a:xfrm>
            <a:off x="1109724" y="1357900"/>
            <a:ext cx="1080749" cy="1157945"/>
          </a:xfrm>
          <a:prstGeom prst="rect">
            <a:avLst/>
          </a:prstGeom>
          <a:noFill/>
          <a:ln>
            <a:noFill/>
          </a:ln>
        </p:spPr>
      </p:pic>
      <p:pic>
        <p:nvPicPr>
          <p:cNvPr id="160" name="Google Shape;160;p25"/>
          <p:cNvPicPr preferRelativeResize="0"/>
          <p:nvPr/>
        </p:nvPicPr>
        <p:blipFill rotWithShape="1">
          <a:blip r:embed="rId5">
            <a:alphaModFix/>
          </a:blip>
          <a:srcRect b="39648" l="27028" r="32143" t="40666"/>
          <a:stretch/>
        </p:blipFill>
        <p:spPr>
          <a:xfrm>
            <a:off x="4924075" y="1042725"/>
            <a:ext cx="1427101" cy="1529035"/>
          </a:xfrm>
          <a:prstGeom prst="rect">
            <a:avLst/>
          </a:prstGeom>
          <a:noFill/>
          <a:ln>
            <a:noFill/>
          </a:ln>
        </p:spPr>
      </p:pic>
      <p:pic>
        <p:nvPicPr>
          <p:cNvPr id="161" name="Google Shape;161;p25"/>
          <p:cNvPicPr preferRelativeResize="0"/>
          <p:nvPr/>
        </p:nvPicPr>
        <p:blipFill rotWithShape="1">
          <a:blip r:embed="rId6">
            <a:alphaModFix/>
          </a:blip>
          <a:srcRect b="38717" l="5996" r="47591" t="41597"/>
          <a:stretch/>
        </p:blipFill>
        <p:spPr>
          <a:xfrm>
            <a:off x="2917154" y="2864075"/>
            <a:ext cx="1427101" cy="1345130"/>
          </a:xfrm>
          <a:prstGeom prst="rect">
            <a:avLst/>
          </a:prstGeom>
          <a:noFill/>
          <a:ln>
            <a:noFill/>
          </a:ln>
        </p:spPr>
      </p:pic>
      <p:pic>
        <p:nvPicPr>
          <p:cNvPr id="162" name="Google Shape;162;p25"/>
          <p:cNvPicPr preferRelativeResize="0"/>
          <p:nvPr/>
        </p:nvPicPr>
        <p:blipFill rotWithShape="1">
          <a:blip r:embed="rId7">
            <a:alphaModFix/>
          </a:blip>
          <a:srcRect b="38720" l="29585" r="29585" t="41594"/>
          <a:stretch/>
        </p:blipFill>
        <p:spPr>
          <a:xfrm>
            <a:off x="936551" y="2876550"/>
            <a:ext cx="1427099" cy="1529036"/>
          </a:xfrm>
          <a:prstGeom prst="rect">
            <a:avLst/>
          </a:prstGeom>
          <a:noFill/>
          <a:ln>
            <a:noFill/>
          </a:ln>
        </p:spPr>
      </p:pic>
      <p:pic>
        <p:nvPicPr>
          <p:cNvPr id="163" name="Google Shape;163;p25"/>
          <p:cNvPicPr preferRelativeResize="0"/>
          <p:nvPr/>
        </p:nvPicPr>
        <p:blipFill rotWithShape="1">
          <a:blip r:embed="rId8">
            <a:alphaModFix/>
          </a:blip>
          <a:srcRect b="35375" l="29588" r="29583" t="44938"/>
          <a:stretch/>
        </p:blipFill>
        <p:spPr>
          <a:xfrm>
            <a:off x="6880919" y="986825"/>
            <a:ext cx="1427101" cy="1529035"/>
          </a:xfrm>
          <a:prstGeom prst="rect">
            <a:avLst/>
          </a:prstGeom>
          <a:noFill/>
          <a:ln>
            <a:noFill/>
          </a:ln>
        </p:spPr>
      </p:pic>
      <p:pic>
        <p:nvPicPr>
          <p:cNvPr id="164" name="Google Shape;164;p25"/>
          <p:cNvPicPr preferRelativeResize="0"/>
          <p:nvPr/>
        </p:nvPicPr>
        <p:blipFill rotWithShape="1">
          <a:blip r:embed="rId9">
            <a:alphaModFix/>
          </a:blip>
          <a:srcRect b="44847" l="24578" r="34593" t="35467"/>
          <a:stretch/>
        </p:blipFill>
        <p:spPr>
          <a:xfrm>
            <a:off x="4973950" y="2766888"/>
            <a:ext cx="1377225" cy="1475600"/>
          </a:xfrm>
          <a:prstGeom prst="rect">
            <a:avLst/>
          </a:prstGeom>
          <a:noFill/>
          <a:ln>
            <a:noFill/>
          </a:ln>
        </p:spPr>
      </p:pic>
      <p:pic>
        <p:nvPicPr>
          <p:cNvPr id="165" name="Google Shape;165;p25"/>
          <p:cNvPicPr preferRelativeResize="0"/>
          <p:nvPr/>
        </p:nvPicPr>
        <p:blipFill rotWithShape="1">
          <a:blip r:embed="rId10">
            <a:alphaModFix/>
          </a:blip>
          <a:srcRect b="43007" l="25788" r="33382" t="37308"/>
          <a:stretch/>
        </p:blipFill>
        <p:spPr>
          <a:xfrm>
            <a:off x="6905850" y="2766900"/>
            <a:ext cx="1377225" cy="1475600"/>
          </a:xfrm>
          <a:prstGeom prst="rect">
            <a:avLst/>
          </a:prstGeom>
          <a:noFill/>
          <a:ln>
            <a:noFill/>
          </a:ln>
        </p:spPr>
      </p:pic>
      <p:sp>
        <p:nvSpPr>
          <p:cNvPr id="166" name="Google Shape;166;p25"/>
          <p:cNvSpPr/>
          <p:nvPr/>
        </p:nvSpPr>
        <p:spPr>
          <a:xfrm>
            <a:off x="755075" y="605550"/>
            <a:ext cx="8246100" cy="752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5"/>
          <p:cNvSpPr/>
          <p:nvPr/>
        </p:nvSpPr>
        <p:spPr>
          <a:xfrm>
            <a:off x="653300" y="4126750"/>
            <a:ext cx="8246100" cy="834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5"/>
          <p:cNvSpPr/>
          <p:nvPr/>
        </p:nvSpPr>
        <p:spPr>
          <a:xfrm>
            <a:off x="405325" y="411000"/>
            <a:ext cx="704400" cy="4321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5"/>
          <p:cNvSpPr/>
          <p:nvPr/>
        </p:nvSpPr>
        <p:spPr>
          <a:xfrm>
            <a:off x="2190475" y="411000"/>
            <a:ext cx="901500" cy="4321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5"/>
          <p:cNvSpPr/>
          <p:nvPr/>
        </p:nvSpPr>
        <p:spPr>
          <a:xfrm>
            <a:off x="4171538" y="555925"/>
            <a:ext cx="901500" cy="4321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5"/>
          <p:cNvSpPr/>
          <p:nvPr/>
        </p:nvSpPr>
        <p:spPr>
          <a:xfrm>
            <a:off x="6185488" y="555925"/>
            <a:ext cx="901500" cy="4321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5"/>
          <p:cNvSpPr/>
          <p:nvPr/>
        </p:nvSpPr>
        <p:spPr>
          <a:xfrm>
            <a:off x="541150" y="2422225"/>
            <a:ext cx="8246100" cy="560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5"/>
          <p:cNvSpPr txBox="1"/>
          <p:nvPr/>
        </p:nvSpPr>
        <p:spPr>
          <a:xfrm>
            <a:off x="174813" y="155725"/>
            <a:ext cx="304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solidFill>
                  <a:schemeClr val="dk1"/>
                </a:solidFill>
                <a:latin typeface="Roboto"/>
                <a:ea typeface="Roboto"/>
                <a:cs typeface="Roboto"/>
                <a:sym typeface="Roboto"/>
              </a:rPr>
              <a:t>Example</a:t>
            </a:r>
            <a:endParaRPr sz="1500">
              <a:solidFill>
                <a:schemeClr val="dk1"/>
              </a:solidFill>
              <a:latin typeface="Roboto"/>
              <a:ea typeface="Roboto"/>
              <a:cs typeface="Roboto"/>
              <a:sym typeface="Roboto"/>
            </a:endParaRPr>
          </a:p>
        </p:txBody>
      </p:sp>
      <p:sp>
        <p:nvSpPr>
          <p:cNvPr id="174" name="Google Shape;174;p25"/>
          <p:cNvSpPr/>
          <p:nvPr/>
        </p:nvSpPr>
        <p:spPr>
          <a:xfrm>
            <a:off x="7246425" y="4260525"/>
            <a:ext cx="395700" cy="752400"/>
          </a:xfrm>
          <a:prstGeom prst="mo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5"/>
          <p:cNvSpPr/>
          <p:nvPr/>
        </p:nvSpPr>
        <p:spPr>
          <a:xfrm flipH="1">
            <a:off x="3598725" y="511875"/>
            <a:ext cx="395700" cy="752400"/>
          </a:xfrm>
          <a:prstGeom prst="moon">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5"/>
          <p:cNvSpPr/>
          <p:nvPr/>
        </p:nvSpPr>
        <p:spPr>
          <a:xfrm flipH="1">
            <a:off x="5582750" y="511875"/>
            <a:ext cx="395700" cy="752400"/>
          </a:xfrm>
          <a:prstGeom prst="moon">
            <a:avLst>
              <a:gd fmla="val 87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5"/>
          <p:cNvSpPr/>
          <p:nvPr/>
        </p:nvSpPr>
        <p:spPr>
          <a:xfrm>
            <a:off x="5249375" y="4260525"/>
            <a:ext cx="395700" cy="752400"/>
          </a:xfrm>
          <a:prstGeom prst="moon">
            <a:avLst>
              <a:gd fmla="val 87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26"/>
          <p:cNvPicPr preferRelativeResize="0"/>
          <p:nvPr/>
        </p:nvPicPr>
        <p:blipFill>
          <a:blip r:embed="rId3">
            <a:alphaModFix/>
          </a:blip>
          <a:stretch>
            <a:fillRect/>
          </a:stretch>
        </p:blipFill>
        <p:spPr>
          <a:xfrm>
            <a:off x="523825" y="589300"/>
            <a:ext cx="8096352" cy="4554201"/>
          </a:xfrm>
          <a:prstGeom prst="rect">
            <a:avLst/>
          </a:prstGeom>
          <a:noFill/>
          <a:ln>
            <a:noFill/>
          </a:ln>
        </p:spPr>
      </p:pic>
      <p:sp>
        <p:nvSpPr>
          <p:cNvPr id="183" name="Google Shape;183;p26"/>
          <p:cNvSpPr txBox="1"/>
          <p:nvPr/>
        </p:nvSpPr>
        <p:spPr>
          <a:xfrm>
            <a:off x="174813" y="155725"/>
            <a:ext cx="304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solidFill>
                  <a:schemeClr val="dk1"/>
                </a:solidFill>
                <a:latin typeface="Roboto"/>
                <a:ea typeface="Roboto"/>
                <a:cs typeface="Roboto"/>
                <a:sym typeface="Roboto"/>
              </a:rPr>
              <a:t>Example</a:t>
            </a:r>
            <a:endParaRPr sz="1500">
              <a:solidFill>
                <a:schemeClr val="dk1"/>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27"/>
          <p:cNvPicPr preferRelativeResize="0"/>
          <p:nvPr/>
        </p:nvPicPr>
        <p:blipFill rotWithShape="1">
          <a:blip r:embed="rId3">
            <a:alphaModFix/>
          </a:blip>
          <a:srcRect b="16296" l="0" r="0" t="0"/>
          <a:stretch/>
        </p:blipFill>
        <p:spPr>
          <a:xfrm>
            <a:off x="457200" y="838200"/>
            <a:ext cx="3857625" cy="4305300"/>
          </a:xfrm>
          <a:prstGeom prst="rect">
            <a:avLst/>
          </a:prstGeom>
          <a:noFill/>
          <a:ln>
            <a:noFill/>
          </a:ln>
        </p:spPr>
      </p:pic>
      <p:pic>
        <p:nvPicPr>
          <p:cNvPr id="189" name="Google Shape;189;p27"/>
          <p:cNvPicPr preferRelativeResize="0"/>
          <p:nvPr/>
        </p:nvPicPr>
        <p:blipFill rotWithShape="1">
          <a:blip r:embed="rId4">
            <a:alphaModFix/>
          </a:blip>
          <a:srcRect b="16296" l="0" r="0" t="0"/>
          <a:stretch/>
        </p:blipFill>
        <p:spPr>
          <a:xfrm>
            <a:off x="4829175" y="838200"/>
            <a:ext cx="3857625" cy="4305300"/>
          </a:xfrm>
          <a:prstGeom prst="rect">
            <a:avLst/>
          </a:prstGeom>
          <a:noFill/>
          <a:ln>
            <a:noFill/>
          </a:ln>
        </p:spPr>
      </p:pic>
      <p:sp>
        <p:nvSpPr>
          <p:cNvPr id="190" name="Google Shape;190;p27"/>
          <p:cNvSpPr txBox="1"/>
          <p:nvPr/>
        </p:nvSpPr>
        <p:spPr>
          <a:xfrm>
            <a:off x="174813" y="155725"/>
            <a:ext cx="304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solidFill>
                  <a:schemeClr val="dk1"/>
                </a:solidFill>
                <a:latin typeface="Roboto"/>
                <a:ea typeface="Roboto"/>
                <a:cs typeface="Roboto"/>
                <a:sym typeface="Roboto"/>
              </a:rPr>
              <a:t>Example</a:t>
            </a:r>
            <a:endParaRPr sz="1500">
              <a:solidFill>
                <a:schemeClr val="dk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1" y="-690300"/>
            <a:ext cx="9144003" cy="6094496"/>
          </a:xfrm>
          <a:prstGeom prst="rect">
            <a:avLst/>
          </a:prstGeom>
          <a:noFill/>
          <a:ln>
            <a:noFill/>
          </a:ln>
        </p:spPr>
      </p:pic>
      <p:sp>
        <p:nvSpPr>
          <p:cNvPr id="62" name="Google Shape;62;p14"/>
          <p:cNvSpPr txBox="1"/>
          <p:nvPr/>
        </p:nvSpPr>
        <p:spPr>
          <a:xfrm>
            <a:off x="369675" y="415275"/>
            <a:ext cx="84078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2200">
                <a:solidFill>
                  <a:schemeClr val="lt1"/>
                </a:solidFill>
                <a:latin typeface="Roboto"/>
                <a:ea typeface="Roboto"/>
                <a:cs typeface="Roboto"/>
                <a:sym typeface="Roboto"/>
              </a:rPr>
              <a:t>If the Moon were the size of a…</a:t>
            </a:r>
            <a:endParaRPr sz="2200">
              <a:solidFill>
                <a:schemeClr val="lt1"/>
              </a:solidFill>
              <a:latin typeface="Roboto"/>
              <a:ea typeface="Roboto"/>
              <a:cs typeface="Roboto"/>
              <a:sym typeface="Roboto"/>
            </a:endParaRPr>
          </a:p>
        </p:txBody>
      </p:sp>
      <p:sp>
        <p:nvSpPr>
          <p:cNvPr id="63" name="Google Shape;63;p14"/>
          <p:cNvSpPr txBox="1"/>
          <p:nvPr/>
        </p:nvSpPr>
        <p:spPr>
          <a:xfrm>
            <a:off x="369675" y="4326400"/>
            <a:ext cx="84078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2200">
                <a:solidFill>
                  <a:schemeClr val="lt1"/>
                </a:solidFill>
                <a:latin typeface="Roboto"/>
                <a:ea typeface="Roboto"/>
                <a:cs typeface="Roboto"/>
                <a:sym typeface="Roboto"/>
              </a:rPr>
              <a:t>If the Moon </a:t>
            </a:r>
            <a:r>
              <a:rPr b="1" lang="it" sz="2200">
                <a:solidFill>
                  <a:schemeClr val="lt1"/>
                </a:solidFill>
                <a:latin typeface="Roboto"/>
                <a:ea typeface="Roboto"/>
                <a:cs typeface="Roboto"/>
                <a:sym typeface="Roboto"/>
              </a:rPr>
              <a:t>were</a:t>
            </a:r>
            <a:r>
              <a:rPr lang="it" sz="2200">
                <a:solidFill>
                  <a:schemeClr val="lt1"/>
                </a:solidFill>
                <a:latin typeface="Roboto"/>
                <a:ea typeface="Roboto"/>
                <a:cs typeface="Roboto"/>
                <a:sym typeface="Roboto"/>
              </a:rPr>
              <a:t> the size of a ping pong ball, the Earth </a:t>
            </a:r>
            <a:r>
              <a:rPr b="1" lang="it" sz="2200">
                <a:solidFill>
                  <a:schemeClr val="lt1"/>
                </a:solidFill>
                <a:latin typeface="Roboto"/>
                <a:ea typeface="Roboto"/>
                <a:cs typeface="Roboto"/>
                <a:sym typeface="Roboto"/>
              </a:rPr>
              <a:t>would be</a:t>
            </a:r>
            <a:r>
              <a:rPr lang="it" sz="2200">
                <a:solidFill>
                  <a:schemeClr val="lt1"/>
                </a:solidFill>
                <a:latin typeface="Roboto"/>
                <a:ea typeface="Roboto"/>
                <a:cs typeface="Roboto"/>
                <a:sym typeface="Roboto"/>
              </a:rPr>
              <a:t>…</a:t>
            </a:r>
            <a:endParaRPr sz="2200">
              <a:solidFill>
                <a:schemeClr val="lt1"/>
              </a:solidFill>
              <a:latin typeface="Roboto"/>
              <a:ea typeface="Roboto"/>
              <a:cs typeface="Roboto"/>
              <a:sym typeface="Roboto"/>
            </a:endParaRPr>
          </a:p>
        </p:txBody>
      </p:sp>
      <p:sp>
        <p:nvSpPr>
          <p:cNvPr id="64" name="Google Shape;64;p14"/>
          <p:cNvSpPr txBox="1"/>
          <p:nvPr/>
        </p:nvSpPr>
        <p:spPr>
          <a:xfrm>
            <a:off x="4343400" y="938475"/>
            <a:ext cx="5767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2200">
                <a:latin typeface="Roboto"/>
                <a:ea typeface="Roboto"/>
                <a:cs typeface="Roboto"/>
                <a:sym typeface="Roboto"/>
              </a:rPr>
              <a:t>Can you guess the size of the Earth?</a:t>
            </a:r>
            <a:endParaRPr sz="2200">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b="0" l="0" r="8709" t="0"/>
          <a:stretch/>
        </p:blipFill>
        <p:spPr>
          <a:xfrm>
            <a:off x="0" y="381000"/>
            <a:ext cx="3252075" cy="4762500"/>
          </a:xfrm>
          <a:prstGeom prst="rect">
            <a:avLst/>
          </a:prstGeom>
          <a:noFill/>
          <a:ln>
            <a:noFill/>
          </a:ln>
        </p:spPr>
      </p:pic>
      <p:pic>
        <p:nvPicPr>
          <p:cNvPr id="70" name="Google Shape;70;p15"/>
          <p:cNvPicPr preferRelativeResize="0"/>
          <p:nvPr/>
        </p:nvPicPr>
        <p:blipFill rotWithShape="1">
          <a:blip r:embed="rId4">
            <a:alphaModFix/>
          </a:blip>
          <a:srcRect b="14833" l="9273" r="15696" t="13229"/>
          <a:stretch/>
        </p:blipFill>
        <p:spPr>
          <a:xfrm>
            <a:off x="3252087" y="2295125"/>
            <a:ext cx="2390700" cy="2292249"/>
          </a:xfrm>
          <a:prstGeom prst="rect">
            <a:avLst/>
          </a:prstGeom>
          <a:noFill/>
          <a:ln>
            <a:noFill/>
          </a:ln>
        </p:spPr>
      </p:pic>
      <p:pic>
        <p:nvPicPr>
          <p:cNvPr id="71" name="Google Shape;71;p15"/>
          <p:cNvPicPr preferRelativeResize="0"/>
          <p:nvPr/>
        </p:nvPicPr>
        <p:blipFill>
          <a:blip r:embed="rId5">
            <a:alphaModFix/>
          </a:blip>
          <a:stretch>
            <a:fillRect/>
          </a:stretch>
        </p:blipFill>
        <p:spPr>
          <a:xfrm>
            <a:off x="6430675" y="-228425"/>
            <a:ext cx="2972125" cy="2972125"/>
          </a:xfrm>
          <a:prstGeom prst="rect">
            <a:avLst/>
          </a:prstGeom>
          <a:noFill/>
          <a:ln>
            <a:noFill/>
          </a:ln>
        </p:spPr>
      </p:pic>
      <p:pic>
        <p:nvPicPr>
          <p:cNvPr id="72" name="Google Shape;72;p15"/>
          <p:cNvPicPr preferRelativeResize="0"/>
          <p:nvPr/>
        </p:nvPicPr>
        <p:blipFill>
          <a:blip r:embed="rId6">
            <a:alphaModFix/>
          </a:blip>
          <a:stretch>
            <a:fillRect/>
          </a:stretch>
        </p:blipFill>
        <p:spPr>
          <a:xfrm>
            <a:off x="4057739" y="-171975"/>
            <a:ext cx="1676474" cy="2235325"/>
          </a:xfrm>
          <a:prstGeom prst="rect">
            <a:avLst/>
          </a:prstGeom>
          <a:noFill/>
          <a:ln>
            <a:noFill/>
          </a:ln>
        </p:spPr>
      </p:pic>
      <p:pic>
        <p:nvPicPr>
          <p:cNvPr id="73" name="Google Shape;73;p15"/>
          <p:cNvPicPr preferRelativeResize="0"/>
          <p:nvPr/>
        </p:nvPicPr>
        <p:blipFill>
          <a:blip r:embed="rId7">
            <a:alphaModFix/>
          </a:blip>
          <a:stretch>
            <a:fillRect/>
          </a:stretch>
        </p:blipFill>
        <p:spPr>
          <a:xfrm>
            <a:off x="6198953" y="3065025"/>
            <a:ext cx="1676474" cy="1676474"/>
          </a:xfrm>
          <a:prstGeom prst="rect">
            <a:avLst/>
          </a:prstGeom>
          <a:noFill/>
          <a:ln>
            <a:noFill/>
          </a:ln>
        </p:spPr>
      </p:pic>
      <p:pic>
        <p:nvPicPr>
          <p:cNvPr id="74" name="Google Shape;74;p15"/>
          <p:cNvPicPr preferRelativeResize="0"/>
          <p:nvPr/>
        </p:nvPicPr>
        <p:blipFill>
          <a:blip r:embed="rId8">
            <a:alphaModFix/>
          </a:blip>
          <a:stretch>
            <a:fillRect/>
          </a:stretch>
        </p:blipFill>
        <p:spPr>
          <a:xfrm>
            <a:off x="7912800" y="2401675"/>
            <a:ext cx="1943750" cy="1943750"/>
          </a:xfrm>
          <a:prstGeom prst="rect">
            <a:avLst/>
          </a:prstGeom>
          <a:noFill/>
          <a:ln>
            <a:noFill/>
          </a:ln>
        </p:spPr>
      </p:pic>
      <p:pic>
        <p:nvPicPr>
          <p:cNvPr id="75" name="Google Shape;75;p15"/>
          <p:cNvPicPr preferRelativeResize="0"/>
          <p:nvPr/>
        </p:nvPicPr>
        <p:blipFill>
          <a:blip r:embed="rId9">
            <a:alphaModFix/>
          </a:blip>
          <a:stretch>
            <a:fillRect/>
          </a:stretch>
        </p:blipFill>
        <p:spPr>
          <a:xfrm>
            <a:off x="5379850" y="1713475"/>
            <a:ext cx="1297950" cy="1297950"/>
          </a:xfrm>
          <a:prstGeom prst="rect">
            <a:avLst/>
          </a:prstGeom>
          <a:noFill/>
          <a:ln>
            <a:noFill/>
          </a:ln>
        </p:spPr>
      </p:pic>
      <p:sp>
        <p:nvSpPr>
          <p:cNvPr id="76" name="Google Shape;76;p15"/>
          <p:cNvSpPr txBox="1"/>
          <p:nvPr/>
        </p:nvSpPr>
        <p:spPr>
          <a:xfrm>
            <a:off x="104588" y="52325"/>
            <a:ext cx="304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solidFill>
                  <a:schemeClr val="dk1"/>
                </a:solidFill>
                <a:latin typeface="Roboto"/>
                <a:ea typeface="Roboto"/>
                <a:cs typeface="Roboto"/>
                <a:sym typeface="Roboto"/>
              </a:rPr>
              <a:t>Rose </a:t>
            </a:r>
            <a:r>
              <a:rPr lang="it">
                <a:solidFill>
                  <a:schemeClr val="dk1"/>
                </a:solidFill>
                <a:latin typeface="Roboto"/>
                <a:ea typeface="Roboto"/>
                <a:cs typeface="Roboto"/>
                <a:sym typeface="Roboto"/>
              </a:rPr>
              <a:t>window</a:t>
            </a:r>
            <a:endParaRPr sz="1500">
              <a:solidFill>
                <a:schemeClr val="dk1"/>
              </a:solidFill>
              <a:latin typeface="Roboto"/>
              <a:ea typeface="Roboto"/>
              <a:cs typeface="Roboto"/>
              <a:sym typeface="Roboto"/>
            </a:endParaRPr>
          </a:p>
        </p:txBody>
      </p:sp>
      <p:sp>
        <p:nvSpPr>
          <p:cNvPr id="77" name="Google Shape;77;p15"/>
          <p:cNvSpPr txBox="1"/>
          <p:nvPr/>
        </p:nvSpPr>
        <p:spPr>
          <a:xfrm>
            <a:off x="3206113" y="4682875"/>
            <a:ext cx="304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solidFill>
                  <a:schemeClr val="dk1"/>
                </a:solidFill>
                <a:latin typeface="Roboto"/>
                <a:ea typeface="Roboto"/>
                <a:cs typeface="Roboto"/>
                <a:sym typeface="Roboto"/>
              </a:rPr>
              <a:t>Bicycle wheel</a:t>
            </a:r>
            <a:endParaRPr sz="1500">
              <a:solidFill>
                <a:schemeClr val="dk1"/>
              </a:solidFill>
              <a:latin typeface="Roboto"/>
              <a:ea typeface="Roboto"/>
              <a:cs typeface="Roboto"/>
              <a:sym typeface="Roboto"/>
            </a:endParaRPr>
          </a:p>
        </p:txBody>
      </p:sp>
      <p:sp>
        <p:nvSpPr>
          <p:cNvPr id="78" name="Google Shape;78;p15"/>
          <p:cNvSpPr txBox="1"/>
          <p:nvPr/>
        </p:nvSpPr>
        <p:spPr>
          <a:xfrm>
            <a:off x="5063263" y="3241150"/>
            <a:ext cx="304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solidFill>
                  <a:schemeClr val="dk1"/>
                </a:solidFill>
                <a:latin typeface="Roboto"/>
                <a:ea typeface="Roboto"/>
                <a:cs typeface="Roboto"/>
                <a:sym typeface="Roboto"/>
              </a:rPr>
              <a:t>Melon</a:t>
            </a:r>
            <a:endParaRPr sz="1500">
              <a:solidFill>
                <a:schemeClr val="dk1"/>
              </a:solidFill>
              <a:latin typeface="Roboto"/>
              <a:ea typeface="Roboto"/>
              <a:cs typeface="Roboto"/>
              <a:sym typeface="Roboto"/>
            </a:endParaRPr>
          </a:p>
        </p:txBody>
      </p:sp>
      <p:sp>
        <p:nvSpPr>
          <p:cNvPr id="79" name="Google Shape;79;p15"/>
          <p:cNvSpPr txBox="1"/>
          <p:nvPr/>
        </p:nvSpPr>
        <p:spPr>
          <a:xfrm>
            <a:off x="7062238" y="2162350"/>
            <a:ext cx="304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solidFill>
                  <a:schemeClr val="dk1"/>
                </a:solidFill>
                <a:latin typeface="Roboto"/>
                <a:ea typeface="Roboto"/>
                <a:cs typeface="Roboto"/>
                <a:sym typeface="Roboto"/>
              </a:rPr>
              <a:t>Waterm</a:t>
            </a:r>
            <a:r>
              <a:rPr lang="it">
                <a:solidFill>
                  <a:schemeClr val="dk1"/>
                </a:solidFill>
                <a:latin typeface="Roboto"/>
                <a:ea typeface="Roboto"/>
                <a:cs typeface="Roboto"/>
                <a:sym typeface="Roboto"/>
              </a:rPr>
              <a:t>elon</a:t>
            </a:r>
            <a:endParaRPr sz="1500">
              <a:solidFill>
                <a:schemeClr val="dk1"/>
              </a:solidFill>
              <a:latin typeface="Roboto"/>
              <a:ea typeface="Roboto"/>
              <a:cs typeface="Roboto"/>
              <a:sym typeface="Roboto"/>
            </a:endParaRPr>
          </a:p>
        </p:txBody>
      </p:sp>
      <p:sp>
        <p:nvSpPr>
          <p:cNvPr id="80" name="Google Shape;80;p15"/>
          <p:cNvSpPr txBox="1"/>
          <p:nvPr/>
        </p:nvSpPr>
        <p:spPr>
          <a:xfrm>
            <a:off x="5291863" y="1637275"/>
            <a:ext cx="304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solidFill>
                  <a:schemeClr val="dk1"/>
                </a:solidFill>
                <a:latin typeface="Roboto"/>
                <a:ea typeface="Roboto"/>
                <a:cs typeface="Roboto"/>
                <a:sym typeface="Roboto"/>
              </a:rPr>
              <a:t>Sticky tape</a:t>
            </a:r>
            <a:endParaRPr sz="1500">
              <a:solidFill>
                <a:schemeClr val="dk1"/>
              </a:solidFill>
              <a:latin typeface="Roboto"/>
              <a:ea typeface="Roboto"/>
              <a:cs typeface="Roboto"/>
              <a:sym typeface="Roboto"/>
            </a:endParaRPr>
          </a:p>
        </p:txBody>
      </p:sp>
      <p:sp>
        <p:nvSpPr>
          <p:cNvPr id="81" name="Google Shape;81;p15"/>
          <p:cNvSpPr txBox="1"/>
          <p:nvPr/>
        </p:nvSpPr>
        <p:spPr>
          <a:xfrm>
            <a:off x="3797813" y="219700"/>
            <a:ext cx="304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solidFill>
                  <a:schemeClr val="dk1"/>
                </a:solidFill>
                <a:latin typeface="Roboto"/>
                <a:ea typeface="Roboto"/>
                <a:cs typeface="Roboto"/>
                <a:sym typeface="Roboto"/>
              </a:rPr>
              <a:t>Clock</a:t>
            </a:r>
            <a:endParaRPr sz="1500">
              <a:solidFill>
                <a:schemeClr val="dk1"/>
              </a:solidFill>
              <a:latin typeface="Roboto"/>
              <a:ea typeface="Roboto"/>
              <a:cs typeface="Roboto"/>
              <a:sym typeface="Roboto"/>
            </a:endParaRPr>
          </a:p>
        </p:txBody>
      </p:sp>
      <p:sp>
        <p:nvSpPr>
          <p:cNvPr id="82" name="Google Shape;82;p15"/>
          <p:cNvSpPr txBox="1"/>
          <p:nvPr/>
        </p:nvSpPr>
        <p:spPr>
          <a:xfrm>
            <a:off x="8241438" y="3482125"/>
            <a:ext cx="304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solidFill>
                  <a:schemeClr val="dk1"/>
                </a:solidFill>
                <a:latin typeface="Roboto"/>
                <a:ea typeface="Roboto"/>
                <a:cs typeface="Roboto"/>
                <a:sym typeface="Roboto"/>
              </a:rPr>
              <a:t>Pin</a:t>
            </a:r>
            <a:endParaRPr sz="1500">
              <a:solidFill>
                <a:schemeClr val="dk1"/>
              </a:solidFill>
              <a:latin typeface="Roboto"/>
              <a:ea typeface="Roboto"/>
              <a:cs typeface="Roboto"/>
              <a:sym typeface="Roboto"/>
            </a:endParaRPr>
          </a:p>
        </p:txBody>
      </p:sp>
      <p:sp>
        <p:nvSpPr>
          <p:cNvPr id="83" name="Google Shape;83;p15"/>
          <p:cNvSpPr txBox="1"/>
          <p:nvPr/>
        </p:nvSpPr>
        <p:spPr>
          <a:xfrm>
            <a:off x="6518513" y="4696950"/>
            <a:ext cx="304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solidFill>
                  <a:schemeClr val="dk1"/>
                </a:solidFill>
                <a:latin typeface="Roboto"/>
                <a:ea typeface="Roboto"/>
                <a:cs typeface="Roboto"/>
                <a:sym typeface="Roboto"/>
              </a:rPr>
              <a:t>Soccer ball</a:t>
            </a:r>
            <a:endParaRPr sz="1500">
              <a:solidFill>
                <a:schemeClr val="dk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p:nvPr/>
        </p:nvSpPr>
        <p:spPr>
          <a:xfrm rot="129">
            <a:off x="505699" y="2343961"/>
            <a:ext cx="8012100" cy="765300"/>
          </a:xfrm>
          <a:prstGeom prst="roundRect">
            <a:avLst>
              <a:gd fmla="val 16667" name="adj"/>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txBox="1"/>
          <p:nvPr/>
        </p:nvSpPr>
        <p:spPr>
          <a:xfrm>
            <a:off x="369675" y="415275"/>
            <a:ext cx="84078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2200">
                <a:solidFill>
                  <a:schemeClr val="dk1"/>
                </a:solidFill>
                <a:latin typeface="Roboto"/>
                <a:ea typeface="Roboto"/>
                <a:cs typeface="Roboto"/>
                <a:sym typeface="Roboto"/>
              </a:rPr>
              <a:t>Moon real size</a:t>
            </a:r>
            <a:r>
              <a:rPr lang="it" sz="2200">
                <a:solidFill>
                  <a:schemeClr val="dk1"/>
                </a:solidFill>
                <a:latin typeface="Roboto"/>
                <a:ea typeface="Roboto"/>
                <a:cs typeface="Roboto"/>
                <a:sym typeface="Roboto"/>
              </a:rPr>
              <a:t> </a:t>
            </a:r>
            <a:r>
              <a:rPr b="1" lang="it" sz="2200">
                <a:solidFill>
                  <a:schemeClr val="dk1"/>
                </a:solidFill>
                <a:latin typeface="Roboto"/>
                <a:ea typeface="Roboto"/>
                <a:cs typeface="Roboto"/>
                <a:sym typeface="Roboto"/>
              </a:rPr>
              <a:t>1.738 km</a:t>
            </a:r>
            <a:endParaRPr b="1" sz="2200">
              <a:solidFill>
                <a:schemeClr val="dk1"/>
              </a:solidFill>
              <a:latin typeface="Roboto"/>
              <a:ea typeface="Roboto"/>
              <a:cs typeface="Roboto"/>
              <a:sym typeface="Roboto"/>
            </a:endParaRPr>
          </a:p>
        </p:txBody>
      </p:sp>
      <p:sp>
        <p:nvSpPr>
          <p:cNvPr id="90" name="Google Shape;90;p16"/>
          <p:cNvSpPr txBox="1"/>
          <p:nvPr/>
        </p:nvSpPr>
        <p:spPr>
          <a:xfrm>
            <a:off x="368100" y="3553225"/>
            <a:ext cx="84078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sz="2200">
                <a:solidFill>
                  <a:schemeClr val="dk1"/>
                </a:solidFill>
                <a:latin typeface="Roboto"/>
                <a:ea typeface="Roboto"/>
                <a:cs typeface="Roboto"/>
                <a:sym typeface="Roboto"/>
              </a:rPr>
              <a:t>If the Moon </a:t>
            </a:r>
            <a:r>
              <a:rPr b="1" lang="it" sz="2200">
                <a:solidFill>
                  <a:schemeClr val="dk1"/>
                </a:solidFill>
                <a:latin typeface="Roboto"/>
                <a:ea typeface="Roboto"/>
                <a:cs typeface="Roboto"/>
                <a:sym typeface="Roboto"/>
              </a:rPr>
              <a:t>were</a:t>
            </a:r>
            <a:r>
              <a:rPr lang="it" sz="2200">
                <a:solidFill>
                  <a:schemeClr val="dk1"/>
                </a:solidFill>
                <a:latin typeface="Roboto"/>
                <a:ea typeface="Roboto"/>
                <a:cs typeface="Roboto"/>
                <a:sym typeface="Roboto"/>
              </a:rPr>
              <a:t> the size of 4 cm, the Earth </a:t>
            </a:r>
            <a:r>
              <a:rPr b="1" lang="it" sz="2200">
                <a:solidFill>
                  <a:schemeClr val="dk1"/>
                </a:solidFill>
                <a:latin typeface="Roboto"/>
                <a:ea typeface="Roboto"/>
                <a:cs typeface="Roboto"/>
                <a:sym typeface="Roboto"/>
              </a:rPr>
              <a:t>would be</a:t>
            </a:r>
            <a:r>
              <a:rPr lang="it" sz="2200">
                <a:solidFill>
                  <a:schemeClr val="dk1"/>
                </a:solidFill>
                <a:latin typeface="Roboto"/>
                <a:ea typeface="Roboto"/>
                <a:cs typeface="Roboto"/>
                <a:sym typeface="Roboto"/>
              </a:rPr>
              <a:t> 14,5 cm</a:t>
            </a:r>
            <a:endParaRPr sz="2200">
              <a:solidFill>
                <a:schemeClr val="dk1"/>
              </a:solidFill>
              <a:latin typeface="Roboto"/>
              <a:ea typeface="Roboto"/>
              <a:cs typeface="Roboto"/>
              <a:sym typeface="Roboto"/>
            </a:endParaRPr>
          </a:p>
        </p:txBody>
      </p:sp>
      <p:sp>
        <p:nvSpPr>
          <p:cNvPr id="91" name="Google Shape;91;p16"/>
          <p:cNvSpPr txBox="1"/>
          <p:nvPr/>
        </p:nvSpPr>
        <p:spPr>
          <a:xfrm>
            <a:off x="5685600" y="415275"/>
            <a:ext cx="5767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2200">
                <a:latin typeface="Roboto"/>
                <a:ea typeface="Roboto"/>
                <a:cs typeface="Roboto"/>
                <a:sym typeface="Roboto"/>
              </a:rPr>
              <a:t>Earth real siz</a:t>
            </a:r>
            <a:r>
              <a:rPr lang="it" sz="2200">
                <a:latin typeface="Roboto"/>
                <a:ea typeface="Roboto"/>
                <a:cs typeface="Roboto"/>
                <a:sym typeface="Roboto"/>
              </a:rPr>
              <a:t>e </a:t>
            </a:r>
            <a:r>
              <a:rPr b="1" lang="it" sz="2200">
                <a:latin typeface="Roboto"/>
                <a:ea typeface="Roboto"/>
                <a:cs typeface="Roboto"/>
                <a:sym typeface="Roboto"/>
              </a:rPr>
              <a:t>6.367 km</a:t>
            </a:r>
            <a:endParaRPr b="1" sz="2200">
              <a:latin typeface="Roboto"/>
              <a:ea typeface="Roboto"/>
              <a:cs typeface="Roboto"/>
              <a:sym typeface="Roboto"/>
            </a:endParaRPr>
          </a:p>
        </p:txBody>
      </p:sp>
      <p:sp>
        <p:nvSpPr>
          <p:cNvPr id="92" name="Google Shape;92;p16"/>
          <p:cNvSpPr txBox="1"/>
          <p:nvPr/>
        </p:nvSpPr>
        <p:spPr>
          <a:xfrm>
            <a:off x="367675" y="2529275"/>
            <a:ext cx="83334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it" sz="1700">
                <a:solidFill>
                  <a:schemeClr val="dk1"/>
                </a:solidFill>
                <a:latin typeface="Roboto"/>
                <a:ea typeface="Roboto"/>
                <a:cs typeface="Roboto"/>
                <a:sym typeface="Roboto"/>
              </a:rPr>
              <a:t>M diameter (model) : M real diameter = E diameter (model) : E real diameter</a:t>
            </a:r>
            <a:endParaRPr sz="1700">
              <a:latin typeface="Roboto"/>
              <a:ea typeface="Roboto"/>
              <a:cs typeface="Roboto"/>
              <a:sym typeface="Roboto"/>
            </a:endParaRPr>
          </a:p>
        </p:txBody>
      </p:sp>
      <p:sp>
        <p:nvSpPr>
          <p:cNvPr id="93" name="Google Shape;93;p16"/>
          <p:cNvSpPr txBox="1"/>
          <p:nvPr/>
        </p:nvSpPr>
        <p:spPr>
          <a:xfrm>
            <a:off x="369675" y="1024875"/>
            <a:ext cx="84078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2200">
                <a:solidFill>
                  <a:schemeClr val="dk1"/>
                </a:solidFill>
                <a:latin typeface="Roboto"/>
                <a:ea typeface="Roboto"/>
                <a:cs typeface="Roboto"/>
                <a:sym typeface="Roboto"/>
              </a:rPr>
              <a:t>ping pong ball</a:t>
            </a:r>
            <a:r>
              <a:rPr lang="it" sz="2200">
                <a:solidFill>
                  <a:schemeClr val="dk1"/>
                </a:solidFill>
                <a:latin typeface="Roboto"/>
                <a:ea typeface="Roboto"/>
                <a:cs typeface="Roboto"/>
                <a:sym typeface="Roboto"/>
              </a:rPr>
              <a:t> size </a:t>
            </a:r>
            <a:r>
              <a:rPr b="1" lang="it" sz="2200">
                <a:solidFill>
                  <a:srgbClr val="FF9900"/>
                </a:solidFill>
                <a:latin typeface="Roboto"/>
                <a:ea typeface="Roboto"/>
                <a:cs typeface="Roboto"/>
                <a:sym typeface="Roboto"/>
              </a:rPr>
              <a:t>4 cm</a:t>
            </a:r>
            <a:r>
              <a:rPr lang="it" sz="2200">
                <a:solidFill>
                  <a:schemeClr val="dk1"/>
                </a:solidFill>
                <a:latin typeface="Roboto"/>
                <a:ea typeface="Roboto"/>
                <a:cs typeface="Roboto"/>
                <a:sym typeface="Roboto"/>
              </a:rPr>
              <a:t>					                     </a:t>
            </a:r>
            <a:r>
              <a:rPr b="1" lang="it" sz="2200">
                <a:solidFill>
                  <a:srgbClr val="FF9900"/>
                </a:solidFill>
                <a:latin typeface="Roboto"/>
                <a:ea typeface="Roboto"/>
                <a:cs typeface="Roboto"/>
                <a:sym typeface="Roboto"/>
              </a:rPr>
              <a:t>???</a:t>
            </a:r>
            <a:endParaRPr b="1" sz="2200">
              <a:solidFill>
                <a:srgbClr val="FF9900"/>
              </a:solidFill>
              <a:latin typeface="Roboto"/>
              <a:ea typeface="Roboto"/>
              <a:cs typeface="Roboto"/>
              <a:sym typeface="Roboto"/>
            </a:endParaRPr>
          </a:p>
          <a:p>
            <a:pPr indent="0" lvl="0" marL="0" rtl="0" algn="l">
              <a:spcBef>
                <a:spcPts val="0"/>
              </a:spcBef>
              <a:spcAft>
                <a:spcPts val="0"/>
              </a:spcAft>
              <a:buNone/>
            </a:pPr>
            <a:r>
              <a:rPr lang="it" sz="2200">
                <a:solidFill>
                  <a:schemeClr val="dk1"/>
                </a:solidFill>
                <a:latin typeface="Roboto"/>
                <a:ea typeface="Roboto"/>
                <a:cs typeface="Roboto"/>
                <a:sym typeface="Roboto"/>
              </a:rPr>
              <a:t>(the Moon in the model)					    (the Earth in the model)</a:t>
            </a:r>
            <a:endParaRPr sz="2200">
              <a:solidFill>
                <a:schemeClr val="dk1"/>
              </a:solidFill>
              <a:latin typeface="Roboto"/>
              <a:ea typeface="Roboto"/>
              <a:cs typeface="Roboto"/>
              <a:sym typeface="Roboto"/>
            </a:endParaRPr>
          </a:p>
        </p:txBody>
      </p:sp>
      <p:sp>
        <p:nvSpPr>
          <p:cNvPr id="94" name="Google Shape;94;p16"/>
          <p:cNvSpPr txBox="1"/>
          <p:nvPr/>
        </p:nvSpPr>
        <p:spPr>
          <a:xfrm>
            <a:off x="654025" y="4214975"/>
            <a:ext cx="78639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3700">
                <a:solidFill>
                  <a:srgbClr val="FF9900"/>
                </a:solidFill>
                <a:latin typeface="Roboto"/>
                <a:ea typeface="Roboto"/>
                <a:cs typeface="Roboto"/>
                <a:sym typeface="Roboto"/>
              </a:rPr>
              <a:t>…and c</a:t>
            </a:r>
            <a:r>
              <a:rPr b="1" lang="it" sz="3700">
                <a:solidFill>
                  <a:srgbClr val="FF9900"/>
                </a:solidFill>
                <a:latin typeface="Roboto"/>
                <a:ea typeface="Roboto"/>
                <a:cs typeface="Roboto"/>
                <a:sym typeface="Roboto"/>
              </a:rPr>
              <a:t>an you guess the distance?</a:t>
            </a:r>
            <a:endParaRPr b="1" sz="3700">
              <a:solidFill>
                <a:srgbClr val="FF9900"/>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17"/>
          <p:cNvPicPr preferRelativeResize="0"/>
          <p:nvPr/>
        </p:nvPicPr>
        <p:blipFill>
          <a:blip r:embed="rId3">
            <a:alphaModFix/>
          </a:blip>
          <a:stretch>
            <a:fillRect/>
          </a:stretch>
        </p:blipFill>
        <p:spPr>
          <a:xfrm>
            <a:off x="7121325" y="1057263"/>
            <a:ext cx="2438400" cy="4086225"/>
          </a:xfrm>
          <a:prstGeom prst="rect">
            <a:avLst/>
          </a:prstGeom>
          <a:noFill/>
          <a:ln>
            <a:noFill/>
          </a:ln>
        </p:spPr>
      </p:pic>
      <p:sp>
        <p:nvSpPr>
          <p:cNvPr id="100" name="Google Shape;100;p17"/>
          <p:cNvSpPr txBox="1"/>
          <p:nvPr/>
        </p:nvSpPr>
        <p:spPr>
          <a:xfrm>
            <a:off x="368100" y="486900"/>
            <a:ext cx="8407800" cy="404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2200">
                <a:solidFill>
                  <a:schemeClr val="dk1"/>
                </a:solidFill>
                <a:latin typeface="Roboto"/>
                <a:ea typeface="Roboto"/>
                <a:cs typeface="Roboto"/>
                <a:sym typeface="Roboto"/>
              </a:rPr>
              <a:t>If the Moon </a:t>
            </a:r>
            <a:r>
              <a:rPr lang="it" sz="2200">
                <a:solidFill>
                  <a:schemeClr val="dk1"/>
                </a:solidFill>
                <a:latin typeface="Roboto"/>
                <a:ea typeface="Roboto"/>
                <a:cs typeface="Roboto"/>
                <a:sym typeface="Roboto"/>
              </a:rPr>
              <a:t>were the size of a ping pong ball, </a:t>
            </a:r>
            <a:endParaRPr sz="2200">
              <a:solidFill>
                <a:schemeClr val="dk1"/>
              </a:solidFill>
              <a:latin typeface="Roboto"/>
              <a:ea typeface="Roboto"/>
              <a:cs typeface="Roboto"/>
              <a:sym typeface="Roboto"/>
            </a:endParaRPr>
          </a:p>
          <a:p>
            <a:pPr indent="0" lvl="0" marL="0" rtl="0" algn="l">
              <a:spcBef>
                <a:spcPts val="0"/>
              </a:spcBef>
              <a:spcAft>
                <a:spcPts val="0"/>
              </a:spcAft>
              <a:buNone/>
            </a:pPr>
            <a:r>
              <a:rPr lang="it" sz="2200">
                <a:solidFill>
                  <a:schemeClr val="dk1"/>
                </a:solidFill>
                <a:latin typeface="Roboto"/>
                <a:ea typeface="Roboto"/>
                <a:cs typeface="Roboto"/>
                <a:sym typeface="Roboto"/>
              </a:rPr>
              <a:t>the Earth would be</a:t>
            </a:r>
            <a:r>
              <a:rPr lang="it" sz="2200">
                <a:solidFill>
                  <a:schemeClr val="dk1"/>
                </a:solidFill>
                <a:latin typeface="Roboto"/>
                <a:ea typeface="Roboto"/>
                <a:cs typeface="Roboto"/>
                <a:sym typeface="Roboto"/>
              </a:rPr>
              <a:t> like a small melon…</a:t>
            </a:r>
            <a:endParaRPr sz="2200">
              <a:solidFill>
                <a:schemeClr val="dk1"/>
              </a:solidFill>
              <a:latin typeface="Roboto"/>
              <a:ea typeface="Roboto"/>
              <a:cs typeface="Roboto"/>
              <a:sym typeface="Roboto"/>
            </a:endParaRPr>
          </a:p>
          <a:p>
            <a:pPr indent="0" lvl="0" marL="0" rtl="0" algn="ctr">
              <a:spcBef>
                <a:spcPts val="0"/>
              </a:spcBef>
              <a:spcAft>
                <a:spcPts val="0"/>
              </a:spcAft>
              <a:buNone/>
            </a:pPr>
            <a:r>
              <a:t/>
            </a:r>
            <a:endParaRPr sz="2200">
              <a:solidFill>
                <a:schemeClr val="dk1"/>
              </a:solidFill>
              <a:latin typeface="Roboto"/>
              <a:ea typeface="Roboto"/>
              <a:cs typeface="Roboto"/>
              <a:sym typeface="Roboto"/>
            </a:endParaRPr>
          </a:p>
          <a:p>
            <a:pPr indent="457200" lvl="0" marL="0" rtl="0" algn="l">
              <a:spcBef>
                <a:spcPts val="0"/>
              </a:spcBef>
              <a:spcAft>
                <a:spcPts val="0"/>
              </a:spcAft>
              <a:buNone/>
            </a:pPr>
            <a:r>
              <a:rPr lang="it" sz="2200">
                <a:solidFill>
                  <a:schemeClr val="dk1"/>
                </a:solidFill>
                <a:latin typeface="Roboto"/>
                <a:ea typeface="Roboto"/>
                <a:cs typeface="Roboto"/>
                <a:sym typeface="Roboto"/>
              </a:rPr>
              <a:t>…and </a:t>
            </a:r>
            <a:r>
              <a:rPr b="1" lang="it" sz="2200">
                <a:solidFill>
                  <a:schemeClr val="dk1"/>
                </a:solidFill>
                <a:latin typeface="Roboto"/>
                <a:ea typeface="Roboto"/>
                <a:cs typeface="Roboto"/>
                <a:sym typeface="Roboto"/>
              </a:rPr>
              <a:t>what a surprise</a:t>
            </a:r>
            <a:r>
              <a:rPr lang="it" sz="2200">
                <a:solidFill>
                  <a:schemeClr val="dk1"/>
                </a:solidFill>
                <a:latin typeface="Roboto"/>
                <a:ea typeface="Roboto"/>
                <a:cs typeface="Roboto"/>
                <a:sym typeface="Roboto"/>
              </a:rPr>
              <a:t>, the distance in between </a:t>
            </a:r>
            <a:endParaRPr sz="2200">
              <a:solidFill>
                <a:schemeClr val="dk1"/>
              </a:solidFill>
              <a:latin typeface="Roboto"/>
              <a:ea typeface="Roboto"/>
              <a:cs typeface="Roboto"/>
              <a:sym typeface="Roboto"/>
            </a:endParaRPr>
          </a:p>
          <a:p>
            <a:pPr indent="0" lvl="0" marL="0" rtl="0" algn="ctr">
              <a:spcBef>
                <a:spcPts val="0"/>
              </a:spcBef>
              <a:spcAft>
                <a:spcPts val="0"/>
              </a:spcAft>
              <a:buNone/>
            </a:pPr>
            <a:r>
              <a:rPr lang="it" sz="2200">
                <a:solidFill>
                  <a:schemeClr val="dk1"/>
                </a:solidFill>
                <a:latin typeface="Roboto"/>
                <a:ea typeface="Roboto"/>
                <a:cs typeface="Roboto"/>
                <a:sym typeface="Roboto"/>
              </a:rPr>
              <a:t>                                 is 4 meter and a half!</a:t>
            </a:r>
            <a:endParaRPr sz="2200">
              <a:solidFill>
                <a:schemeClr val="dk1"/>
              </a:solidFill>
              <a:latin typeface="Roboto"/>
              <a:ea typeface="Roboto"/>
              <a:cs typeface="Roboto"/>
              <a:sym typeface="Roboto"/>
            </a:endParaRPr>
          </a:p>
          <a:p>
            <a:pPr indent="0" lvl="0" marL="0" rtl="0" algn="ctr">
              <a:spcBef>
                <a:spcPts val="0"/>
              </a:spcBef>
              <a:spcAft>
                <a:spcPts val="0"/>
              </a:spcAft>
              <a:buNone/>
            </a:pPr>
            <a:r>
              <a:t/>
            </a:r>
            <a:endParaRPr sz="2200">
              <a:solidFill>
                <a:schemeClr val="dk1"/>
              </a:solidFill>
              <a:latin typeface="Roboto"/>
              <a:ea typeface="Roboto"/>
              <a:cs typeface="Roboto"/>
              <a:sym typeface="Roboto"/>
            </a:endParaRPr>
          </a:p>
          <a:p>
            <a:pPr indent="0" lvl="0" marL="2286000" rtl="0" algn="l">
              <a:spcBef>
                <a:spcPts val="0"/>
              </a:spcBef>
              <a:spcAft>
                <a:spcPts val="0"/>
              </a:spcAft>
              <a:buNone/>
            </a:pPr>
            <a:r>
              <a:rPr b="1" lang="it" sz="2200">
                <a:solidFill>
                  <a:schemeClr val="dk1"/>
                </a:solidFill>
                <a:latin typeface="Roboto"/>
                <a:ea typeface="Roboto"/>
                <a:cs typeface="Roboto"/>
                <a:sym typeface="Roboto"/>
              </a:rPr>
              <a:t>You can’t imagine</a:t>
            </a:r>
            <a:r>
              <a:rPr lang="it" sz="2200">
                <a:solidFill>
                  <a:schemeClr val="dk1"/>
                </a:solidFill>
                <a:latin typeface="Roboto"/>
                <a:ea typeface="Roboto"/>
                <a:cs typeface="Roboto"/>
                <a:sym typeface="Roboto"/>
              </a:rPr>
              <a:t> the Sun would be</a:t>
            </a:r>
            <a:endParaRPr sz="2200">
              <a:solidFill>
                <a:schemeClr val="dk1"/>
              </a:solidFill>
              <a:latin typeface="Roboto"/>
              <a:ea typeface="Roboto"/>
              <a:cs typeface="Roboto"/>
              <a:sym typeface="Roboto"/>
            </a:endParaRPr>
          </a:p>
          <a:p>
            <a:pPr indent="0" lvl="0" marL="2286000" rtl="0" algn="l">
              <a:spcBef>
                <a:spcPts val="0"/>
              </a:spcBef>
              <a:spcAft>
                <a:spcPts val="0"/>
              </a:spcAft>
              <a:buNone/>
            </a:pPr>
            <a:r>
              <a:rPr lang="it" sz="2200">
                <a:solidFill>
                  <a:schemeClr val="dk1"/>
                </a:solidFill>
                <a:latin typeface="Roboto"/>
                <a:ea typeface="Roboto"/>
                <a:cs typeface="Roboto"/>
                <a:sym typeface="Roboto"/>
              </a:rPr>
              <a:t>large as a 5 floors building, </a:t>
            </a:r>
            <a:endParaRPr sz="2200">
              <a:solidFill>
                <a:schemeClr val="dk1"/>
              </a:solidFill>
              <a:latin typeface="Roboto"/>
              <a:ea typeface="Roboto"/>
              <a:cs typeface="Roboto"/>
              <a:sym typeface="Roboto"/>
            </a:endParaRPr>
          </a:p>
          <a:p>
            <a:pPr indent="0" lvl="0" marL="2286000" rtl="0" algn="l">
              <a:spcBef>
                <a:spcPts val="0"/>
              </a:spcBef>
              <a:spcAft>
                <a:spcPts val="0"/>
              </a:spcAft>
              <a:buNone/>
            </a:pPr>
            <a:r>
              <a:t/>
            </a:r>
            <a:endParaRPr sz="900">
              <a:solidFill>
                <a:schemeClr val="dk1"/>
              </a:solidFill>
              <a:latin typeface="Roboto"/>
              <a:ea typeface="Roboto"/>
              <a:cs typeface="Roboto"/>
              <a:sym typeface="Roboto"/>
            </a:endParaRPr>
          </a:p>
          <a:p>
            <a:pPr indent="0" lvl="0" marL="2286000" rtl="0" algn="l">
              <a:spcBef>
                <a:spcPts val="0"/>
              </a:spcBef>
              <a:spcAft>
                <a:spcPts val="0"/>
              </a:spcAft>
              <a:buNone/>
            </a:pPr>
            <a:r>
              <a:rPr lang="it" sz="2200">
                <a:solidFill>
                  <a:schemeClr val="dk1"/>
                </a:solidFill>
                <a:latin typeface="Roboto"/>
                <a:ea typeface="Roboto"/>
                <a:cs typeface="Roboto"/>
                <a:sym typeface="Roboto"/>
              </a:rPr>
              <a:t>and </a:t>
            </a:r>
            <a:r>
              <a:rPr b="1" lang="it" sz="2200">
                <a:solidFill>
                  <a:schemeClr val="dk1"/>
                </a:solidFill>
                <a:latin typeface="Roboto"/>
                <a:ea typeface="Roboto"/>
                <a:cs typeface="Roboto"/>
                <a:sym typeface="Roboto"/>
              </a:rPr>
              <a:t>what’s more</a:t>
            </a:r>
            <a:r>
              <a:rPr lang="it" sz="2200">
                <a:solidFill>
                  <a:schemeClr val="dk1"/>
                </a:solidFill>
                <a:latin typeface="Roboto"/>
                <a:ea typeface="Roboto"/>
                <a:cs typeface="Roboto"/>
                <a:sym typeface="Roboto"/>
              </a:rPr>
              <a:t> </a:t>
            </a:r>
            <a:endParaRPr sz="2200">
              <a:solidFill>
                <a:schemeClr val="dk1"/>
              </a:solidFill>
              <a:latin typeface="Roboto"/>
              <a:ea typeface="Roboto"/>
              <a:cs typeface="Roboto"/>
              <a:sym typeface="Roboto"/>
            </a:endParaRPr>
          </a:p>
          <a:p>
            <a:pPr indent="0" lvl="0" marL="2286000" rtl="0" algn="l">
              <a:spcBef>
                <a:spcPts val="0"/>
              </a:spcBef>
              <a:spcAft>
                <a:spcPts val="0"/>
              </a:spcAft>
              <a:buNone/>
            </a:pPr>
            <a:r>
              <a:rPr lang="it" sz="2200">
                <a:solidFill>
                  <a:schemeClr val="dk1"/>
                </a:solidFill>
                <a:latin typeface="Roboto"/>
                <a:ea typeface="Roboto"/>
                <a:cs typeface="Roboto"/>
                <a:sym typeface="Roboto"/>
              </a:rPr>
              <a:t>it would be 1,7 km far from here, </a:t>
            </a:r>
            <a:endParaRPr sz="2200">
              <a:solidFill>
                <a:schemeClr val="dk1"/>
              </a:solidFill>
              <a:latin typeface="Roboto"/>
              <a:ea typeface="Roboto"/>
              <a:cs typeface="Roboto"/>
              <a:sym typeface="Roboto"/>
            </a:endParaRPr>
          </a:p>
          <a:p>
            <a:pPr indent="0" lvl="0" marL="2286000" rtl="0" algn="l">
              <a:spcBef>
                <a:spcPts val="0"/>
              </a:spcBef>
              <a:spcAft>
                <a:spcPts val="0"/>
              </a:spcAft>
              <a:buNone/>
            </a:pPr>
            <a:r>
              <a:rPr b="1" lang="it" sz="2200">
                <a:solidFill>
                  <a:schemeClr val="dk1"/>
                </a:solidFill>
                <a:latin typeface="Roboto"/>
                <a:ea typeface="Roboto"/>
                <a:cs typeface="Roboto"/>
                <a:sym typeface="Roboto"/>
              </a:rPr>
              <a:t>n</a:t>
            </a:r>
            <a:r>
              <a:rPr b="1" lang="it" sz="2200">
                <a:solidFill>
                  <a:schemeClr val="dk1"/>
                </a:solidFill>
                <a:latin typeface="Roboto"/>
                <a:ea typeface="Roboto"/>
                <a:cs typeface="Roboto"/>
                <a:sym typeface="Roboto"/>
              </a:rPr>
              <a:t>o way!</a:t>
            </a:r>
            <a:endParaRPr b="1" sz="2200">
              <a:solidFill>
                <a:schemeClr val="dk1"/>
              </a:solidFill>
              <a:latin typeface="Roboto"/>
              <a:ea typeface="Roboto"/>
              <a:cs typeface="Roboto"/>
              <a:sym typeface="Roboto"/>
            </a:endParaRPr>
          </a:p>
        </p:txBody>
      </p:sp>
      <p:pic>
        <p:nvPicPr>
          <p:cNvPr id="101" name="Google Shape;101;p17"/>
          <p:cNvPicPr preferRelativeResize="0"/>
          <p:nvPr/>
        </p:nvPicPr>
        <p:blipFill>
          <a:blip r:embed="rId4">
            <a:alphaModFix/>
          </a:blip>
          <a:stretch>
            <a:fillRect/>
          </a:stretch>
        </p:blipFill>
        <p:spPr>
          <a:xfrm>
            <a:off x="-202825" y="2743700"/>
            <a:ext cx="2732775" cy="2732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graphicFrame>
        <p:nvGraphicFramePr>
          <p:cNvPr id="106" name="Google Shape;106;p18"/>
          <p:cNvGraphicFramePr/>
          <p:nvPr/>
        </p:nvGraphicFramePr>
        <p:xfrm>
          <a:off x="272463" y="2506163"/>
          <a:ext cx="3000000" cy="3000000"/>
        </p:xfrm>
        <a:graphic>
          <a:graphicData uri="http://schemas.openxmlformats.org/drawingml/2006/table">
            <a:tbl>
              <a:tblPr>
                <a:noFill/>
                <a:tableStyleId>{DEE244E7-EC18-4C7F-95FD-67F5391BD7F4}</a:tableStyleId>
              </a:tblPr>
              <a:tblGrid>
                <a:gridCol w="966700"/>
                <a:gridCol w="1152150"/>
                <a:gridCol w="1300525"/>
                <a:gridCol w="892525"/>
                <a:gridCol w="382850"/>
                <a:gridCol w="1525825"/>
                <a:gridCol w="1387075"/>
                <a:gridCol w="991425"/>
              </a:tblGrid>
              <a:tr h="461075">
                <a:tc>
                  <a:txBody>
                    <a:bodyPr/>
                    <a:lstStyle/>
                    <a:p>
                      <a:pPr indent="0" lvl="0" marL="0" rtl="0" algn="l">
                        <a:spcBef>
                          <a:spcPts val="0"/>
                        </a:spcBef>
                        <a:spcAft>
                          <a:spcPts val="0"/>
                        </a:spcAft>
                        <a:buNone/>
                      </a:pPr>
                      <a:r>
                        <a:t/>
                      </a:r>
                      <a:endParaRPr>
                        <a:latin typeface="Roboto"/>
                        <a:ea typeface="Roboto"/>
                        <a:cs typeface="Roboto"/>
                        <a:sym typeface="Roboto"/>
                      </a:endParaRPr>
                    </a:p>
                  </a:txBody>
                  <a:tcPr marT="91425" marB="91425" marR="91425" marL="91425"/>
                </a:tc>
                <a:tc gridSpan="3">
                  <a:txBody>
                    <a:bodyPr/>
                    <a:lstStyle/>
                    <a:p>
                      <a:pPr indent="0" lvl="0" marL="0" rtl="0" algn="l">
                        <a:spcBef>
                          <a:spcPts val="0"/>
                        </a:spcBef>
                        <a:spcAft>
                          <a:spcPts val="0"/>
                        </a:spcAft>
                        <a:buNone/>
                      </a:pPr>
                      <a:r>
                        <a:rPr lang="it">
                          <a:latin typeface="Roboto"/>
                          <a:ea typeface="Roboto"/>
                          <a:cs typeface="Roboto"/>
                          <a:sym typeface="Roboto"/>
                        </a:rPr>
                        <a:t>Size (mean diameter)</a:t>
                      </a:r>
                      <a:endParaRPr>
                        <a:latin typeface="Roboto"/>
                        <a:ea typeface="Roboto"/>
                        <a:cs typeface="Roboto"/>
                        <a:sym typeface="Roboto"/>
                      </a:endParaRPr>
                    </a:p>
                  </a:txBody>
                  <a:tcPr marT="91425" marB="91425" marR="91425" marL="91425"/>
                </a:tc>
                <a:tc hMerge="1"/>
                <a:tc hMerge="1"/>
                <a:tc>
                  <a:txBody>
                    <a:bodyPr/>
                    <a:lstStyle/>
                    <a:p>
                      <a:pPr indent="0" lvl="0" marL="0" rtl="0" algn="l">
                        <a:spcBef>
                          <a:spcPts val="0"/>
                        </a:spcBef>
                        <a:spcAft>
                          <a:spcPts val="0"/>
                        </a:spcAft>
                        <a:buNone/>
                      </a:pPr>
                      <a:r>
                        <a:t/>
                      </a:r>
                      <a:endParaRPr>
                        <a:latin typeface="Roboto"/>
                        <a:ea typeface="Roboto"/>
                        <a:cs typeface="Roboto"/>
                        <a:sym typeface="Roboto"/>
                      </a:endParaRPr>
                    </a:p>
                  </a:txBody>
                  <a:tcPr marT="91425" marB="91425" marR="91425" marL="91425"/>
                </a:tc>
                <a:tc gridSpan="3">
                  <a:txBody>
                    <a:bodyPr/>
                    <a:lstStyle/>
                    <a:p>
                      <a:pPr indent="0" lvl="0" marL="0" rtl="0" algn="l">
                        <a:spcBef>
                          <a:spcPts val="0"/>
                        </a:spcBef>
                        <a:spcAft>
                          <a:spcPts val="0"/>
                        </a:spcAft>
                        <a:buNone/>
                      </a:pPr>
                      <a:r>
                        <a:rPr lang="it">
                          <a:latin typeface="Roboto"/>
                          <a:ea typeface="Roboto"/>
                          <a:cs typeface="Roboto"/>
                          <a:sym typeface="Roboto"/>
                        </a:rPr>
                        <a:t>Distance  from Earth</a:t>
                      </a:r>
                      <a:endParaRPr>
                        <a:latin typeface="Roboto"/>
                        <a:ea typeface="Roboto"/>
                        <a:cs typeface="Roboto"/>
                        <a:sym typeface="Roboto"/>
                      </a:endParaRPr>
                    </a:p>
                  </a:txBody>
                  <a:tcPr marT="91425" marB="91425" marR="91425" marL="91425"/>
                </a:tc>
                <a:tc hMerge="1"/>
                <a:tc hMerge="1"/>
              </a:tr>
              <a:tr h="466125">
                <a:tc>
                  <a:txBody>
                    <a:bodyPr/>
                    <a:lstStyle/>
                    <a:p>
                      <a:pPr indent="0" lvl="0" marL="0" rtl="0" algn="l">
                        <a:spcBef>
                          <a:spcPts val="0"/>
                        </a:spcBef>
                        <a:spcAft>
                          <a:spcPts val="0"/>
                        </a:spcAft>
                        <a:buNone/>
                      </a:pPr>
                      <a:r>
                        <a:t/>
                      </a:r>
                      <a:endParaRPr>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it">
                          <a:latin typeface="Roboto"/>
                          <a:ea typeface="Roboto"/>
                          <a:cs typeface="Roboto"/>
                          <a:sym typeface="Roboto"/>
                        </a:rPr>
                        <a:t>Real (km)</a:t>
                      </a:r>
                      <a:endParaRPr>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it">
                          <a:latin typeface="Roboto"/>
                          <a:ea typeface="Roboto"/>
                          <a:cs typeface="Roboto"/>
                          <a:sym typeface="Roboto"/>
                        </a:rPr>
                        <a:t>Model 1 (cm)</a:t>
                      </a:r>
                      <a:endParaRPr>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b="1" lang="it">
                          <a:latin typeface="Roboto"/>
                          <a:ea typeface="Roboto"/>
                          <a:cs typeface="Roboto"/>
                          <a:sym typeface="Roboto"/>
                        </a:rPr>
                        <a:t>Model 2</a:t>
                      </a:r>
                      <a:endParaRPr b="1">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t/>
                      </a:r>
                      <a:endParaRPr>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it">
                          <a:latin typeface="Roboto"/>
                          <a:ea typeface="Roboto"/>
                          <a:cs typeface="Roboto"/>
                          <a:sym typeface="Roboto"/>
                        </a:rPr>
                        <a:t>Real (km)</a:t>
                      </a:r>
                      <a:endParaRPr>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it">
                          <a:latin typeface="Roboto"/>
                          <a:ea typeface="Roboto"/>
                          <a:cs typeface="Roboto"/>
                          <a:sym typeface="Roboto"/>
                        </a:rPr>
                        <a:t>Model 1 (m)</a:t>
                      </a:r>
                      <a:endParaRPr>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b="1" lang="it">
                          <a:latin typeface="Roboto"/>
                          <a:ea typeface="Roboto"/>
                          <a:cs typeface="Roboto"/>
                          <a:sym typeface="Roboto"/>
                        </a:rPr>
                        <a:t>Model 2</a:t>
                      </a:r>
                      <a:endParaRPr b="1">
                        <a:latin typeface="Roboto"/>
                        <a:ea typeface="Roboto"/>
                        <a:cs typeface="Roboto"/>
                        <a:sym typeface="Roboto"/>
                      </a:endParaRPr>
                    </a:p>
                  </a:txBody>
                  <a:tcPr marT="91425" marB="91425" marR="91425" marL="91425"/>
                </a:tc>
              </a:tr>
              <a:tr h="511925">
                <a:tc>
                  <a:txBody>
                    <a:bodyPr/>
                    <a:lstStyle/>
                    <a:p>
                      <a:pPr indent="0" lvl="0" marL="0" rtl="0" algn="l">
                        <a:spcBef>
                          <a:spcPts val="0"/>
                        </a:spcBef>
                        <a:spcAft>
                          <a:spcPts val="0"/>
                        </a:spcAft>
                        <a:buNone/>
                      </a:pPr>
                      <a:r>
                        <a:rPr lang="it">
                          <a:latin typeface="Roboto"/>
                          <a:ea typeface="Roboto"/>
                          <a:cs typeface="Roboto"/>
                          <a:sym typeface="Roboto"/>
                        </a:rPr>
                        <a:t>Moon</a:t>
                      </a:r>
                      <a:endParaRPr>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it">
                          <a:latin typeface="Roboto"/>
                          <a:ea typeface="Roboto"/>
                          <a:cs typeface="Roboto"/>
                          <a:sym typeface="Roboto"/>
                        </a:rPr>
                        <a:t>1.738</a:t>
                      </a:r>
                      <a:endParaRPr>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it">
                          <a:latin typeface="Roboto"/>
                          <a:ea typeface="Roboto"/>
                          <a:cs typeface="Roboto"/>
                          <a:sym typeface="Roboto"/>
                        </a:rPr>
                        <a:t>4</a:t>
                      </a:r>
                      <a:endParaRPr>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b="1" lang="it">
                          <a:latin typeface="Roboto"/>
                          <a:ea typeface="Roboto"/>
                          <a:cs typeface="Roboto"/>
                          <a:sym typeface="Roboto"/>
                        </a:rPr>
                        <a:t>…</a:t>
                      </a:r>
                      <a:endParaRPr b="1">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t/>
                      </a:r>
                      <a:endParaRPr>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it">
                          <a:latin typeface="Roboto"/>
                          <a:ea typeface="Roboto"/>
                          <a:cs typeface="Roboto"/>
                          <a:sym typeface="Roboto"/>
                        </a:rPr>
                        <a:t>400.000</a:t>
                      </a:r>
                      <a:endParaRPr>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it">
                          <a:latin typeface="Roboto"/>
                          <a:ea typeface="Roboto"/>
                          <a:cs typeface="Roboto"/>
                          <a:sym typeface="Roboto"/>
                        </a:rPr>
                        <a:t>4,4</a:t>
                      </a:r>
                      <a:endParaRPr>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b="1" lang="it">
                          <a:latin typeface="Roboto"/>
                          <a:ea typeface="Roboto"/>
                          <a:cs typeface="Roboto"/>
                          <a:sym typeface="Roboto"/>
                        </a:rPr>
                        <a:t>…</a:t>
                      </a:r>
                      <a:endParaRPr b="1">
                        <a:latin typeface="Roboto"/>
                        <a:ea typeface="Roboto"/>
                        <a:cs typeface="Roboto"/>
                        <a:sym typeface="Roboto"/>
                      </a:endParaRPr>
                    </a:p>
                  </a:txBody>
                  <a:tcPr marT="91425" marB="91425" marR="91425" marL="91425"/>
                </a:tc>
              </a:tr>
              <a:tr h="511925">
                <a:tc>
                  <a:txBody>
                    <a:bodyPr/>
                    <a:lstStyle/>
                    <a:p>
                      <a:pPr indent="0" lvl="0" marL="0" rtl="0" algn="l">
                        <a:spcBef>
                          <a:spcPts val="0"/>
                        </a:spcBef>
                        <a:spcAft>
                          <a:spcPts val="0"/>
                        </a:spcAft>
                        <a:buNone/>
                      </a:pPr>
                      <a:r>
                        <a:rPr lang="it">
                          <a:latin typeface="Roboto"/>
                          <a:ea typeface="Roboto"/>
                          <a:cs typeface="Roboto"/>
                          <a:sym typeface="Roboto"/>
                        </a:rPr>
                        <a:t>Earth</a:t>
                      </a:r>
                      <a:endParaRPr>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it">
                          <a:latin typeface="Roboto"/>
                          <a:ea typeface="Roboto"/>
                          <a:cs typeface="Roboto"/>
                          <a:sym typeface="Roboto"/>
                        </a:rPr>
                        <a:t>6.367</a:t>
                      </a:r>
                      <a:endParaRPr>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it">
                          <a:latin typeface="Roboto"/>
                          <a:ea typeface="Roboto"/>
                          <a:cs typeface="Roboto"/>
                          <a:sym typeface="Roboto"/>
                        </a:rPr>
                        <a:t>14,5</a:t>
                      </a:r>
                      <a:endParaRPr>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b="1" lang="it">
                          <a:latin typeface="Roboto"/>
                          <a:ea typeface="Roboto"/>
                          <a:cs typeface="Roboto"/>
                          <a:sym typeface="Roboto"/>
                        </a:rPr>
                        <a:t>…</a:t>
                      </a:r>
                      <a:endParaRPr b="1">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t/>
                      </a:r>
                      <a:endParaRPr>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it">
                          <a:latin typeface="Roboto"/>
                          <a:ea typeface="Roboto"/>
                          <a:cs typeface="Roboto"/>
                          <a:sym typeface="Roboto"/>
                        </a:rPr>
                        <a:t>0</a:t>
                      </a:r>
                      <a:endParaRPr>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it">
                          <a:latin typeface="Roboto"/>
                          <a:ea typeface="Roboto"/>
                          <a:cs typeface="Roboto"/>
                          <a:sym typeface="Roboto"/>
                        </a:rPr>
                        <a:t>0</a:t>
                      </a:r>
                      <a:endParaRPr>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t/>
                      </a:r>
                      <a:endParaRPr b="1">
                        <a:latin typeface="Roboto"/>
                        <a:ea typeface="Roboto"/>
                        <a:cs typeface="Roboto"/>
                        <a:sym typeface="Roboto"/>
                      </a:endParaRPr>
                    </a:p>
                  </a:txBody>
                  <a:tcPr marT="91425" marB="91425" marR="91425" marL="91425"/>
                </a:tc>
              </a:tr>
              <a:tr h="466125">
                <a:tc>
                  <a:txBody>
                    <a:bodyPr/>
                    <a:lstStyle/>
                    <a:p>
                      <a:pPr indent="0" lvl="0" marL="0" rtl="0" algn="l">
                        <a:spcBef>
                          <a:spcPts val="0"/>
                        </a:spcBef>
                        <a:spcAft>
                          <a:spcPts val="0"/>
                        </a:spcAft>
                        <a:buNone/>
                      </a:pPr>
                      <a:r>
                        <a:rPr lang="it">
                          <a:latin typeface="Roboto"/>
                          <a:ea typeface="Roboto"/>
                          <a:cs typeface="Roboto"/>
                          <a:sym typeface="Roboto"/>
                        </a:rPr>
                        <a:t>Sun</a:t>
                      </a:r>
                      <a:endParaRPr>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it">
                          <a:latin typeface="Roboto"/>
                          <a:ea typeface="Roboto"/>
                          <a:cs typeface="Roboto"/>
                          <a:sym typeface="Roboto"/>
                        </a:rPr>
                        <a:t>1.390.000</a:t>
                      </a:r>
                      <a:endParaRPr>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it">
                          <a:latin typeface="Roboto"/>
                          <a:ea typeface="Roboto"/>
                          <a:cs typeface="Roboto"/>
                          <a:sym typeface="Roboto"/>
                        </a:rPr>
                        <a:t>1.600</a:t>
                      </a:r>
                      <a:endParaRPr>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b="1" lang="it">
                          <a:latin typeface="Roboto"/>
                          <a:ea typeface="Roboto"/>
                          <a:cs typeface="Roboto"/>
                          <a:sym typeface="Roboto"/>
                        </a:rPr>
                        <a:t>…</a:t>
                      </a:r>
                      <a:endParaRPr b="1">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t/>
                      </a:r>
                      <a:endParaRPr>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it">
                          <a:latin typeface="Roboto"/>
                          <a:ea typeface="Roboto"/>
                          <a:cs typeface="Roboto"/>
                          <a:sym typeface="Roboto"/>
                        </a:rPr>
                        <a:t>150.000.000</a:t>
                      </a:r>
                      <a:endParaRPr>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it">
                          <a:latin typeface="Roboto"/>
                          <a:ea typeface="Roboto"/>
                          <a:cs typeface="Roboto"/>
                          <a:sym typeface="Roboto"/>
                        </a:rPr>
                        <a:t>1.700</a:t>
                      </a:r>
                      <a:endParaRPr>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t/>
                      </a:r>
                      <a:endParaRPr b="1">
                        <a:latin typeface="Roboto"/>
                        <a:ea typeface="Roboto"/>
                        <a:cs typeface="Roboto"/>
                        <a:sym typeface="Roboto"/>
                      </a:endParaRPr>
                    </a:p>
                  </a:txBody>
                  <a:tcPr marT="91425" marB="91425" marR="91425" marL="91425"/>
                </a:tc>
              </a:tr>
            </a:tbl>
          </a:graphicData>
        </a:graphic>
      </p:graphicFrame>
      <p:sp>
        <p:nvSpPr>
          <p:cNvPr id="107" name="Google Shape;107;p18"/>
          <p:cNvSpPr txBox="1"/>
          <p:nvPr/>
        </p:nvSpPr>
        <p:spPr>
          <a:xfrm>
            <a:off x="272400" y="266925"/>
            <a:ext cx="85992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latin typeface="Roboto"/>
                <a:ea typeface="Roboto"/>
                <a:cs typeface="Roboto"/>
                <a:sym typeface="Roboto"/>
              </a:rPr>
              <a:t>PAIR WORK</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it">
                <a:latin typeface="Roboto"/>
                <a:ea typeface="Roboto"/>
                <a:cs typeface="Roboto"/>
                <a:sym typeface="Roboto"/>
              </a:rPr>
              <a:t>Choose any </a:t>
            </a:r>
            <a:r>
              <a:rPr lang="it">
                <a:latin typeface="Roboto"/>
                <a:ea typeface="Roboto"/>
                <a:cs typeface="Roboto"/>
                <a:sym typeface="Roboto"/>
              </a:rPr>
              <a:t>circular</a:t>
            </a:r>
            <a:r>
              <a:rPr lang="it">
                <a:latin typeface="Roboto"/>
                <a:ea typeface="Roboto"/>
                <a:cs typeface="Roboto"/>
                <a:sym typeface="Roboto"/>
              </a:rPr>
              <a:t> object and make it modelling the Moon, then measure its diameter and solve the proportion to find the the size of the Earth and the Sun in your own scale model. Work out the distances in the same way. Organize your data in a table and, depending on the scale of your model, collect objects and realize it (can you take a </a:t>
            </a:r>
            <a:r>
              <a:rPr lang="it">
                <a:latin typeface="Roboto"/>
                <a:ea typeface="Roboto"/>
                <a:cs typeface="Roboto"/>
                <a:sym typeface="Roboto"/>
              </a:rPr>
              <a:t>picture</a:t>
            </a:r>
            <a:r>
              <a:rPr lang="it">
                <a:latin typeface="Roboto"/>
                <a:ea typeface="Roboto"/>
                <a:cs typeface="Roboto"/>
                <a:sym typeface="Roboto"/>
              </a:rPr>
              <a:t> of the model?).</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457200" lvl="0" marL="457200" rtl="0" algn="l">
              <a:spcBef>
                <a:spcPts val="0"/>
              </a:spcBef>
              <a:spcAft>
                <a:spcPts val="0"/>
              </a:spcAft>
              <a:buNone/>
            </a:pPr>
            <a:r>
              <a:rPr lang="it">
                <a:latin typeface="Roboto"/>
                <a:ea typeface="Roboto"/>
                <a:cs typeface="Roboto"/>
                <a:sym typeface="Roboto"/>
              </a:rPr>
              <a:t>M diameter (model 2) : M real diameter = E diameter (model 2) : E real diameter</a:t>
            </a:r>
            <a:endParaRPr>
              <a:latin typeface="Roboto"/>
              <a:ea typeface="Roboto"/>
              <a:cs typeface="Roboto"/>
              <a:sym typeface="Roboto"/>
            </a:endParaRPr>
          </a:p>
          <a:p>
            <a:pPr indent="0" lvl="0" marL="0" rtl="0" algn="l">
              <a:spcBef>
                <a:spcPts val="0"/>
              </a:spcBef>
              <a:spcAft>
                <a:spcPts val="0"/>
              </a:spcAft>
              <a:buNone/>
            </a:pPr>
            <a:r>
              <a:rPr lang="it">
                <a:latin typeface="Roboto"/>
                <a:ea typeface="Roboto"/>
                <a:cs typeface="Roboto"/>
                <a:sym typeface="Roboto"/>
              </a:rPr>
              <a:t>											</a:t>
            </a:r>
            <a:r>
              <a:rPr b="1" lang="it">
                <a:latin typeface="Roboto"/>
                <a:ea typeface="Roboto"/>
                <a:cs typeface="Roboto"/>
                <a:sym typeface="Roboto"/>
              </a:rPr>
              <a:t>x</a:t>
            </a:r>
            <a:endParaRPr b="1">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9"/>
          <p:cNvSpPr txBox="1"/>
          <p:nvPr/>
        </p:nvSpPr>
        <p:spPr>
          <a:xfrm>
            <a:off x="1235125" y="338550"/>
            <a:ext cx="77139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solidFill>
                  <a:schemeClr val="dk1"/>
                </a:solidFill>
                <a:latin typeface="Roboto"/>
                <a:ea typeface="Roboto"/>
                <a:cs typeface="Roboto"/>
                <a:sym typeface="Roboto"/>
              </a:rPr>
              <a:t>INDIVIDUAL WORK (speech bubble)</a:t>
            </a:r>
            <a:endParaRPr>
              <a:solidFill>
                <a:schemeClr val="dk1"/>
              </a:solidFill>
              <a:latin typeface="Roboto"/>
              <a:ea typeface="Roboto"/>
              <a:cs typeface="Roboto"/>
              <a:sym typeface="Roboto"/>
            </a:endParaRPr>
          </a:p>
          <a:p>
            <a:pPr indent="0" lvl="0" marL="0" rtl="0" algn="l">
              <a:spcBef>
                <a:spcPts val="0"/>
              </a:spcBef>
              <a:spcAft>
                <a:spcPts val="0"/>
              </a:spcAft>
              <a:buNone/>
            </a:pPr>
            <a:r>
              <a:t/>
            </a:r>
            <a:endParaRPr>
              <a:solidFill>
                <a:schemeClr val="dk1"/>
              </a:solidFill>
              <a:latin typeface="Roboto"/>
              <a:ea typeface="Roboto"/>
              <a:cs typeface="Roboto"/>
              <a:sym typeface="Roboto"/>
            </a:endParaRPr>
          </a:p>
          <a:p>
            <a:pPr indent="0" lvl="0" marL="0" rtl="0" algn="l">
              <a:spcBef>
                <a:spcPts val="0"/>
              </a:spcBef>
              <a:spcAft>
                <a:spcPts val="0"/>
              </a:spcAft>
              <a:buNone/>
            </a:pPr>
            <a:r>
              <a:rPr lang="it">
                <a:solidFill>
                  <a:schemeClr val="dk1"/>
                </a:solidFill>
                <a:latin typeface="Roboto"/>
                <a:ea typeface="Roboto"/>
                <a:cs typeface="Roboto"/>
                <a:sym typeface="Roboto"/>
              </a:rPr>
              <a:t>Write down at least 3 sentences expressing surprise about the enormous distances among us and the Moon or the Sun. Explain how big are these celestial bodies in your model using conditionals and comparatives.</a:t>
            </a:r>
            <a:endParaRPr>
              <a:solidFill>
                <a:schemeClr val="dk1"/>
              </a:solidFill>
              <a:latin typeface="Roboto"/>
              <a:ea typeface="Roboto"/>
              <a:cs typeface="Roboto"/>
              <a:sym typeface="Roboto"/>
            </a:endParaRPr>
          </a:p>
          <a:p>
            <a:pPr indent="0" lvl="0" marL="0" rtl="0" algn="l">
              <a:spcBef>
                <a:spcPts val="0"/>
              </a:spcBef>
              <a:spcAft>
                <a:spcPts val="0"/>
              </a:spcAft>
              <a:buNone/>
            </a:pPr>
            <a:r>
              <a:t/>
            </a:r>
            <a:endParaRPr>
              <a:solidFill>
                <a:schemeClr val="dk1"/>
              </a:solidFill>
              <a:latin typeface="Roboto"/>
              <a:ea typeface="Roboto"/>
              <a:cs typeface="Roboto"/>
              <a:sym typeface="Roboto"/>
            </a:endParaRPr>
          </a:p>
          <a:p>
            <a:pPr indent="0" lvl="0" marL="0" rtl="0" algn="l">
              <a:spcBef>
                <a:spcPts val="0"/>
              </a:spcBef>
              <a:spcAft>
                <a:spcPts val="0"/>
              </a:spcAft>
              <a:buNone/>
            </a:pPr>
            <a:r>
              <a:rPr lang="it">
                <a:solidFill>
                  <a:schemeClr val="dk1"/>
                </a:solidFill>
                <a:latin typeface="Roboto"/>
                <a:ea typeface="Roboto"/>
                <a:cs typeface="Roboto"/>
                <a:sym typeface="Roboto"/>
              </a:rPr>
              <a:t>Upload your work on MIRO.</a:t>
            </a:r>
            <a:endParaRPr>
              <a:solidFill>
                <a:schemeClr val="dk1"/>
              </a:solidFill>
              <a:latin typeface="Roboto"/>
              <a:ea typeface="Roboto"/>
              <a:cs typeface="Roboto"/>
              <a:sym typeface="Roboto"/>
            </a:endParaRPr>
          </a:p>
          <a:p>
            <a:pPr indent="0" lvl="0" marL="0" rtl="0" algn="l">
              <a:spcBef>
                <a:spcPts val="0"/>
              </a:spcBef>
              <a:spcAft>
                <a:spcPts val="0"/>
              </a:spcAft>
              <a:buNone/>
            </a:pPr>
            <a:r>
              <a:t/>
            </a:r>
            <a:endParaRPr>
              <a:solidFill>
                <a:schemeClr val="dk1"/>
              </a:solidFill>
              <a:latin typeface="Roboto"/>
              <a:ea typeface="Roboto"/>
              <a:cs typeface="Roboto"/>
              <a:sym typeface="Roboto"/>
            </a:endParaRPr>
          </a:p>
        </p:txBody>
      </p:sp>
      <p:pic>
        <p:nvPicPr>
          <p:cNvPr id="113" name="Google Shape;113;p19"/>
          <p:cNvPicPr preferRelativeResize="0"/>
          <p:nvPr/>
        </p:nvPicPr>
        <p:blipFill rotWithShape="1">
          <a:blip r:embed="rId3">
            <a:alphaModFix/>
          </a:blip>
          <a:srcRect b="47276" l="60764" r="0" t="0"/>
          <a:stretch/>
        </p:blipFill>
        <p:spPr>
          <a:xfrm>
            <a:off x="0" y="0"/>
            <a:ext cx="1179250" cy="1584625"/>
          </a:xfrm>
          <a:prstGeom prst="rect">
            <a:avLst/>
          </a:prstGeom>
          <a:noFill/>
          <a:ln>
            <a:noFill/>
          </a:ln>
        </p:spPr>
      </p:pic>
      <p:pic>
        <p:nvPicPr>
          <p:cNvPr id="114" name="Google Shape;114;p19"/>
          <p:cNvPicPr preferRelativeResize="0"/>
          <p:nvPr/>
        </p:nvPicPr>
        <p:blipFill>
          <a:blip r:embed="rId4">
            <a:alphaModFix/>
          </a:blip>
          <a:stretch>
            <a:fillRect/>
          </a:stretch>
        </p:blipFill>
        <p:spPr>
          <a:xfrm>
            <a:off x="5978675" y="2086702"/>
            <a:ext cx="2865100" cy="3256825"/>
          </a:xfrm>
          <a:prstGeom prst="rect">
            <a:avLst/>
          </a:prstGeom>
          <a:noFill/>
          <a:ln>
            <a:noFill/>
          </a:ln>
        </p:spPr>
      </p:pic>
      <p:sp>
        <p:nvSpPr>
          <p:cNvPr id="115" name="Google Shape;115;p19"/>
          <p:cNvSpPr txBox="1"/>
          <p:nvPr/>
        </p:nvSpPr>
        <p:spPr>
          <a:xfrm>
            <a:off x="396925" y="2395950"/>
            <a:ext cx="77139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1"/>
              </a:solidFill>
              <a:latin typeface="Roboto"/>
              <a:ea typeface="Roboto"/>
              <a:cs typeface="Roboto"/>
              <a:sym typeface="Roboto"/>
            </a:endParaRPr>
          </a:p>
          <a:p>
            <a:pPr indent="0" lvl="0" marL="0" rtl="0" algn="l">
              <a:spcBef>
                <a:spcPts val="0"/>
              </a:spcBef>
              <a:spcAft>
                <a:spcPts val="0"/>
              </a:spcAft>
              <a:buNone/>
            </a:pPr>
            <a:r>
              <a:rPr lang="it">
                <a:solidFill>
                  <a:schemeClr val="dk1"/>
                </a:solidFill>
                <a:latin typeface="Roboto"/>
                <a:ea typeface="Roboto"/>
                <a:cs typeface="Roboto"/>
                <a:sym typeface="Roboto"/>
              </a:rPr>
              <a:t>I</a:t>
            </a:r>
            <a:r>
              <a:rPr lang="it">
                <a:solidFill>
                  <a:schemeClr val="dk1"/>
                </a:solidFill>
                <a:latin typeface="Roboto"/>
                <a:ea typeface="Roboto"/>
                <a:cs typeface="Roboto"/>
                <a:sym typeface="Roboto"/>
              </a:rPr>
              <a:t>f the Moon </a:t>
            </a:r>
            <a:r>
              <a:rPr b="1" lang="it">
                <a:solidFill>
                  <a:schemeClr val="dk1"/>
                </a:solidFill>
                <a:latin typeface="Roboto"/>
                <a:ea typeface="Roboto"/>
                <a:cs typeface="Roboto"/>
                <a:sym typeface="Roboto"/>
              </a:rPr>
              <a:t>were</a:t>
            </a:r>
            <a:r>
              <a:rPr lang="it">
                <a:solidFill>
                  <a:schemeClr val="dk1"/>
                </a:solidFill>
                <a:latin typeface="Roboto"/>
                <a:ea typeface="Roboto"/>
                <a:cs typeface="Roboto"/>
                <a:sym typeface="Roboto"/>
              </a:rPr>
              <a:t> the size of …, the Earth </a:t>
            </a:r>
            <a:r>
              <a:rPr b="1" lang="it">
                <a:solidFill>
                  <a:schemeClr val="dk1"/>
                </a:solidFill>
                <a:latin typeface="Roboto"/>
                <a:ea typeface="Roboto"/>
                <a:cs typeface="Roboto"/>
                <a:sym typeface="Roboto"/>
              </a:rPr>
              <a:t>would be</a:t>
            </a:r>
            <a:r>
              <a:rPr lang="it">
                <a:solidFill>
                  <a:schemeClr val="dk1"/>
                </a:solidFill>
                <a:latin typeface="Roboto"/>
                <a:ea typeface="Roboto"/>
                <a:cs typeface="Roboto"/>
                <a:sym typeface="Roboto"/>
              </a:rPr>
              <a:t>…</a:t>
            </a:r>
            <a:endParaRPr>
              <a:solidFill>
                <a:schemeClr val="dk1"/>
              </a:solidFill>
              <a:latin typeface="Roboto"/>
              <a:ea typeface="Roboto"/>
              <a:cs typeface="Roboto"/>
              <a:sym typeface="Roboto"/>
            </a:endParaRPr>
          </a:p>
          <a:p>
            <a:pPr indent="0" lvl="0" marL="0" rtl="0" algn="l">
              <a:spcBef>
                <a:spcPts val="0"/>
              </a:spcBef>
              <a:spcAft>
                <a:spcPts val="0"/>
              </a:spcAft>
              <a:buNone/>
            </a:pPr>
            <a:r>
              <a:rPr lang="it">
                <a:solidFill>
                  <a:schemeClr val="dk1"/>
                </a:solidFill>
                <a:latin typeface="Roboto"/>
                <a:ea typeface="Roboto"/>
                <a:cs typeface="Roboto"/>
                <a:sym typeface="Roboto"/>
              </a:rPr>
              <a:t>If the Sun </a:t>
            </a:r>
            <a:r>
              <a:rPr b="1" lang="it">
                <a:solidFill>
                  <a:schemeClr val="dk1"/>
                </a:solidFill>
                <a:latin typeface="Roboto"/>
                <a:ea typeface="Roboto"/>
                <a:cs typeface="Roboto"/>
                <a:sym typeface="Roboto"/>
              </a:rPr>
              <a:t>were</a:t>
            </a:r>
            <a:r>
              <a:rPr lang="it">
                <a:solidFill>
                  <a:schemeClr val="dk1"/>
                </a:solidFill>
                <a:latin typeface="Roboto"/>
                <a:ea typeface="Roboto"/>
                <a:cs typeface="Roboto"/>
                <a:sym typeface="Roboto"/>
              </a:rPr>
              <a:t> the size of …, the Earth </a:t>
            </a:r>
            <a:r>
              <a:rPr b="1" lang="it">
                <a:solidFill>
                  <a:schemeClr val="dk1"/>
                </a:solidFill>
                <a:latin typeface="Roboto"/>
                <a:ea typeface="Roboto"/>
                <a:cs typeface="Roboto"/>
                <a:sym typeface="Roboto"/>
              </a:rPr>
              <a:t>would be</a:t>
            </a:r>
            <a:r>
              <a:rPr lang="it">
                <a:solidFill>
                  <a:schemeClr val="dk1"/>
                </a:solidFill>
                <a:latin typeface="Roboto"/>
                <a:ea typeface="Roboto"/>
                <a:cs typeface="Roboto"/>
                <a:sym typeface="Roboto"/>
              </a:rPr>
              <a:t>…</a:t>
            </a:r>
            <a:endParaRPr>
              <a:solidFill>
                <a:schemeClr val="dk1"/>
              </a:solidFill>
              <a:latin typeface="Roboto"/>
              <a:ea typeface="Roboto"/>
              <a:cs typeface="Roboto"/>
              <a:sym typeface="Roboto"/>
            </a:endParaRPr>
          </a:p>
          <a:p>
            <a:pPr indent="0" lvl="0" marL="0" rtl="0" algn="l">
              <a:spcBef>
                <a:spcPts val="0"/>
              </a:spcBef>
              <a:spcAft>
                <a:spcPts val="0"/>
              </a:spcAft>
              <a:buNone/>
            </a:pPr>
            <a:r>
              <a:t/>
            </a:r>
            <a:endParaRPr>
              <a:solidFill>
                <a:schemeClr val="dk1"/>
              </a:solidFill>
              <a:latin typeface="Roboto"/>
              <a:ea typeface="Roboto"/>
              <a:cs typeface="Roboto"/>
              <a:sym typeface="Roboto"/>
            </a:endParaRPr>
          </a:p>
          <a:p>
            <a:pPr indent="0" lvl="0" marL="0" rtl="0" algn="l">
              <a:spcBef>
                <a:spcPts val="0"/>
              </a:spcBef>
              <a:spcAft>
                <a:spcPts val="0"/>
              </a:spcAft>
              <a:buNone/>
            </a:pPr>
            <a:r>
              <a:rPr lang="it">
                <a:solidFill>
                  <a:schemeClr val="dk1"/>
                </a:solidFill>
                <a:latin typeface="Roboto"/>
                <a:ea typeface="Roboto"/>
                <a:cs typeface="Roboto"/>
                <a:sym typeface="Roboto"/>
              </a:rPr>
              <a:t>and </a:t>
            </a:r>
            <a:r>
              <a:rPr b="1" lang="it">
                <a:solidFill>
                  <a:srgbClr val="4A86E8"/>
                </a:solidFill>
                <a:latin typeface="Roboto"/>
                <a:ea typeface="Roboto"/>
                <a:cs typeface="Roboto"/>
                <a:sym typeface="Roboto"/>
              </a:rPr>
              <a:t>what’s more</a:t>
            </a:r>
            <a:r>
              <a:rPr lang="it">
                <a:solidFill>
                  <a:schemeClr val="dk1"/>
                </a:solidFill>
                <a:latin typeface="Roboto"/>
                <a:ea typeface="Roboto"/>
                <a:cs typeface="Roboto"/>
                <a:sym typeface="Roboto"/>
              </a:rPr>
              <a:t>, it </a:t>
            </a:r>
            <a:r>
              <a:rPr b="1" lang="it">
                <a:solidFill>
                  <a:schemeClr val="dk1"/>
                </a:solidFill>
                <a:latin typeface="Roboto"/>
                <a:ea typeface="Roboto"/>
                <a:cs typeface="Roboto"/>
                <a:sym typeface="Roboto"/>
              </a:rPr>
              <a:t>would be</a:t>
            </a:r>
            <a:r>
              <a:rPr lang="it">
                <a:solidFill>
                  <a:schemeClr val="dk1"/>
                </a:solidFill>
                <a:latin typeface="Roboto"/>
                <a:ea typeface="Roboto"/>
                <a:cs typeface="Roboto"/>
                <a:sym typeface="Roboto"/>
              </a:rPr>
              <a:t> … meters/km </a:t>
            </a:r>
            <a:r>
              <a:rPr b="1" lang="it">
                <a:solidFill>
                  <a:schemeClr val="dk1"/>
                </a:solidFill>
                <a:latin typeface="Roboto"/>
                <a:ea typeface="Roboto"/>
                <a:cs typeface="Roboto"/>
                <a:sym typeface="Roboto"/>
              </a:rPr>
              <a:t>far from</a:t>
            </a:r>
            <a:r>
              <a:rPr lang="it">
                <a:solidFill>
                  <a:schemeClr val="dk1"/>
                </a:solidFill>
                <a:latin typeface="Roboto"/>
                <a:ea typeface="Roboto"/>
                <a:cs typeface="Roboto"/>
                <a:sym typeface="Roboto"/>
              </a:rPr>
              <a:t> the Earth.</a:t>
            </a:r>
            <a:endParaRPr>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solidFill>
                <a:schemeClr val="dk1"/>
              </a:solidFill>
              <a:latin typeface="Roboto"/>
              <a:ea typeface="Roboto"/>
              <a:cs typeface="Roboto"/>
              <a:sym typeface="Roboto"/>
            </a:endParaRPr>
          </a:p>
          <a:p>
            <a:pPr indent="0" lvl="0" marL="0" rtl="0" algn="l">
              <a:spcBef>
                <a:spcPts val="0"/>
              </a:spcBef>
              <a:spcAft>
                <a:spcPts val="0"/>
              </a:spcAft>
              <a:buNone/>
            </a:pPr>
            <a:r>
              <a:rPr lang="it">
                <a:solidFill>
                  <a:schemeClr val="dk1"/>
                </a:solidFill>
                <a:latin typeface="Roboto"/>
                <a:ea typeface="Roboto"/>
                <a:cs typeface="Roboto"/>
                <a:sym typeface="Roboto"/>
              </a:rPr>
              <a:t>The Earth </a:t>
            </a:r>
            <a:r>
              <a:rPr b="1" lang="it">
                <a:solidFill>
                  <a:schemeClr val="dk1"/>
                </a:solidFill>
                <a:latin typeface="Roboto"/>
                <a:ea typeface="Roboto"/>
                <a:cs typeface="Roboto"/>
                <a:sym typeface="Roboto"/>
              </a:rPr>
              <a:t>is …. times bigger than</a:t>
            </a:r>
            <a:r>
              <a:rPr lang="it">
                <a:solidFill>
                  <a:schemeClr val="dk1"/>
                </a:solidFill>
                <a:latin typeface="Roboto"/>
                <a:ea typeface="Roboto"/>
                <a:cs typeface="Roboto"/>
                <a:sym typeface="Roboto"/>
              </a:rPr>
              <a:t> the Moon.</a:t>
            </a:r>
            <a:endParaRPr>
              <a:solidFill>
                <a:schemeClr val="dk1"/>
              </a:solidFill>
              <a:latin typeface="Roboto"/>
              <a:ea typeface="Roboto"/>
              <a:cs typeface="Roboto"/>
              <a:sym typeface="Roboto"/>
            </a:endParaRPr>
          </a:p>
          <a:p>
            <a:pPr indent="0" lvl="0" marL="0" rtl="0" algn="l">
              <a:spcBef>
                <a:spcPts val="0"/>
              </a:spcBef>
              <a:spcAft>
                <a:spcPts val="0"/>
              </a:spcAft>
              <a:buNone/>
            </a:pPr>
            <a:r>
              <a:rPr lang="it">
                <a:solidFill>
                  <a:schemeClr val="dk1"/>
                </a:solidFill>
                <a:latin typeface="Roboto"/>
                <a:ea typeface="Roboto"/>
                <a:cs typeface="Roboto"/>
                <a:sym typeface="Roboto"/>
              </a:rPr>
              <a:t>The distance E-S </a:t>
            </a:r>
            <a:r>
              <a:rPr b="1" lang="it">
                <a:solidFill>
                  <a:schemeClr val="dk1"/>
                </a:solidFill>
                <a:latin typeface="Roboto"/>
                <a:ea typeface="Roboto"/>
                <a:cs typeface="Roboto"/>
                <a:sym typeface="Roboto"/>
              </a:rPr>
              <a:t>is </a:t>
            </a:r>
            <a:r>
              <a:rPr b="1" lang="it">
                <a:solidFill>
                  <a:schemeClr val="dk1"/>
                </a:solidFill>
                <a:latin typeface="Roboto"/>
                <a:ea typeface="Roboto"/>
                <a:cs typeface="Roboto"/>
                <a:sym typeface="Roboto"/>
              </a:rPr>
              <a:t>…. times </a:t>
            </a:r>
            <a:r>
              <a:rPr b="1" lang="it">
                <a:solidFill>
                  <a:schemeClr val="dk1"/>
                </a:solidFill>
                <a:latin typeface="Roboto"/>
                <a:ea typeface="Roboto"/>
                <a:cs typeface="Roboto"/>
                <a:sym typeface="Roboto"/>
              </a:rPr>
              <a:t>larger than</a:t>
            </a:r>
            <a:r>
              <a:rPr lang="it">
                <a:solidFill>
                  <a:schemeClr val="dk1"/>
                </a:solidFill>
                <a:latin typeface="Roboto"/>
                <a:ea typeface="Roboto"/>
                <a:cs typeface="Roboto"/>
                <a:sym typeface="Roboto"/>
              </a:rPr>
              <a:t> the distance E-M.</a:t>
            </a:r>
            <a:endParaRPr>
              <a:solidFill>
                <a:schemeClr val="dk1"/>
              </a:solidFill>
              <a:latin typeface="Roboto"/>
              <a:ea typeface="Roboto"/>
              <a:cs typeface="Roboto"/>
              <a:sym typeface="Roboto"/>
            </a:endParaRPr>
          </a:p>
          <a:p>
            <a:pPr indent="0" lvl="0" marL="0" rtl="0" algn="l">
              <a:spcBef>
                <a:spcPts val="0"/>
              </a:spcBef>
              <a:spcAft>
                <a:spcPts val="0"/>
              </a:spcAft>
              <a:buNone/>
            </a:pPr>
            <a:r>
              <a:t/>
            </a:r>
            <a:endParaRPr>
              <a:solidFill>
                <a:schemeClr val="dk1"/>
              </a:solidFill>
              <a:latin typeface="Roboto"/>
              <a:ea typeface="Roboto"/>
              <a:cs typeface="Roboto"/>
              <a:sym typeface="Roboto"/>
            </a:endParaRPr>
          </a:p>
          <a:p>
            <a:pPr indent="0" lvl="0" marL="0" rtl="0" algn="l">
              <a:spcBef>
                <a:spcPts val="0"/>
              </a:spcBef>
              <a:spcAft>
                <a:spcPts val="0"/>
              </a:spcAft>
              <a:buNone/>
            </a:pPr>
            <a:r>
              <a:rPr b="1" lang="it">
                <a:solidFill>
                  <a:srgbClr val="4A86E8"/>
                </a:solidFill>
                <a:latin typeface="Roboto"/>
                <a:ea typeface="Roboto"/>
                <a:cs typeface="Roboto"/>
                <a:sym typeface="Roboto"/>
              </a:rPr>
              <a:t>What a </a:t>
            </a:r>
            <a:r>
              <a:rPr b="1" lang="it">
                <a:solidFill>
                  <a:srgbClr val="4A86E8"/>
                </a:solidFill>
                <a:latin typeface="Roboto"/>
                <a:ea typeface="Roboto"/>
                <a:cs typeface="Roboto"/>
                <a:sym typeface="Roboto"/>
              </a:rPr>
              <a:t>surprise</a:t>
            </a:r>
            <a:r>
              <a:rPr lang="it">
                <a:solidFill>
                  <a:schemeClr val="dk1"/>
                </a:solidFill>
                <a:latin typeface="Roboto"/>
                <a:ea typeface="Roboto"/>
                <a:cs typeface="Roboto"/>
                <a:sym typeface="Roboto"/>
              </a:rPr>
              <a:t> /</a:t>
            </a:r>
            <a:r>
              <a:rPr b="1" lang="it">
                <a:solidFill>
                  <a:srgbClr val="4A86E8"/>
                </a:solidFill>
                <a:latin typeface="Roboto"/>
                <a:ea typeface="Roboto"/>
                <a:cs typeface="Roboto"/>
                <a:sym typeface="Roboto"/>
              </a:rPr>
              <a:t> You can’t imagine</a:t>
            </a:r>
            <a:r>
              <a:rPr lang="it">
                <a:solidFill>
                  <a:schemeClr val="dk1"/>
                </a:solidFill>
                <a:latin typeface="Roboto"/>
                <a:ea typeface="Roboto"/>
                <a:cs typeface="Roboto"/>
                <a:sym typeface="Roboto"/>
              </a:rPr>
              <a:t> / </a:t>
            </a:r>
            <a:r>
              <a:rPr b="1" lang="it">
                <a:solidFill>
                  <a:srgbClr val="4A86E8"/>
                </a:solidFill>
                <a:latin typeface="Roboto"/>
                <a:ea typeface="Roboto"/>
                <a:cs typeface="Roboto"/>
                <a:sym typeface="Roboto"/>
              </a:rPr>
              <a:t>No way! </a:t>
            </a:r>
            <a:endParaRPr>
              <a:solidFill>
                <a:schemeClr val="dk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9" name="Shape 119"/>
        <p:cNvGrpSpPr/>
        <p:nvPr/>
      </p:nvGrpSpPr>
      <p:grpSpPr>
        <a:xfrm>
          <a:off x="0" y="0"/>
          <a:ext cx="0" cy="0"/>
          <a:chOff x="0" y="0"/>
          <a:chExt cx="0" cy="0"/>
        </a:xfrm>
      </p:grpSpPr>
      <p:sp>
        <p:nvSpPr>
          <p:cNvPr id="120" name="Google Shape;120;p20"/>
          <p:cNvSpPr txBox="1"/>
          <p:nvPr/>
        </p:nvSpPr>
        <p:spPr>
          <a:xfrm>
            <a:off x="470000" y="461675"/>
            <a:ext cx="7750800" cy="16161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None/>
            </a:pPr>
            <a:r>
              <a:rPr b="1" lang="it" sz="2500">
                <a:solidFill>
                  <a:schemeClr val="lt1"/>
                </a:solidFill>
                <a:latin typeface="Roboto"/>
                <a:ea typeface="Roboto"/>
                <a:cs typeface="Roboto"/>
                <a:sym typeface="Roboto"/>
              </a:rPr>
              <a:t>LAB ACTIVITY</a:t>
            </a:r>
            <a:r>
              <a:rPr lang="it" sz="2500">
                <a:solidFill>
                  <a:schemeClr val="lt1"/>
                </a:solidFill>
                <a:latin typeface="Roboto"/>
                <a:ea typeface="Roboto"/>
                <a:cs typeface="Roboto"/>
                <a:sym typeface="Roboto"/>
              </a:rPr>
              <a:t> (GROUP WORK)</a:t>
            </a:r>
            <a:endParaRPr sz="2500">
              <a:solidFill>
                <a:schemeClr val="lt1"/>
              </a:solidFill>
              <a:latin typeface="Roboto"/>
              <a:ea typeface="Roboto"/>
              <a:cs typeface="Roboto"/>
              <a:sym typeface="Roboto"/>
            </a:endParaRPr>
          </a:p>
          <a:p>
            <a:pPr indent="0" lvl="0" marL="0" rtl="0" algn="l">
              <a:lnSpc>
                <a:spcPct val="150000"/>
              </a:lnSpc>
              <a:spcBef>
                <a:spcPts val="0"/>
              </a:spcBef>
              <a:spcAft>
                <a:spcPts val="0"/>
              </a:spcAft>
              <a:buNone/>
            </a:pPr>
            <a:r>
              <a:t/>
            </a:r>
            <a:endParaRPr sz="1200">
              <a:solidFill>
                <a:schemeClr val="lt1"/>
              </a:solidFill>
              <a:latin typeface="Roboto"/>
              <a:ea typeface="Roboto"/>
              <a:cs typeface="Roboto"/>
              <a:sym typeface="Roboto"/>
            </a:endParaRPr>
          </a:p>
          <a:p>
            <a:pPr indent="0" lvl="0" marL="0" rtl="0" algn="l">
              <a:lnSpc>
                <a:spcPct val="150000"/>
              </a:lnSpc>
              <a:spcBef>
                <a:spcPts val="0"/>
              </a:spcBef>
              <a:spcAft>
                <a:spcPts val="0"/>
              </a:spcAft>
              <a:buNone/>
            </a:pPr>
            <a:r>
              <a:rPr lang="it" sz="2500">
                <a:solidFill>
                  <a:schemeClr val="lt1"/>
                </a:solidFill>
                <a:latin typeface="Roboto"/>
                <a:ea typeface="Roboto"/>
                <a:cs typeface="Roboto"/>
                <a:sym typeface="Roboto"/>
              </a:rPr>
              <a:t>4 steps before the exploration:</a:t>
            </a:r>
            <a:endParaRPr b="1" sz="2500">
              <a:solidFill>
                <a:schemeClr val="lt1"/>
              </a:solidFill>
              <a:latin typeface="Roboto"/>
              <a:ea typeface="Roboto"/>
              <a:cs typeface="Roboto"/>
              <a:sym typeface="Roboto"/>
            </a:endParaRPr>
          </a:p>
        </p:txBody>
      </p:sp>
      <p:sp>
        <p:nvSpPr>
          <p:cNvPr id="121" name="Google Shape;121;p20"/>
          <p:cNvSpPr txBox="1"/>
          <p:nvPr/>
        </p:nvSpPr>
        <p:spPr>
          <a:xfrm>
            <a:off x="456175" y="2208075"/>
            <a:ext cx="8321100" cy="2301000"/>
          </a:xfrm>
          <a:prstGeom prst="rect">
            <a:avLst/>
          </a:prstGeom>
          <a:noFill/>
          <a:ln>
            <a:noFill/>
          </a:ln>
        </p:spPr>
        <p:txBody>
          <a:bodyPr anchorCtr="0" anchor="t" bIns="91425" lIns="91425" spcFirstLastPara="1" rIns="91425" wrap="square" tIns="91425">
            <a:spAutoFit/>
          </a:bodyPr>
          <a:lstStyle/>
          <a:p>
            <a:pPr indent="-387350" lvl="0" marL="457200" rtl="0" algn="l">
              <a:lnSpc>
                <a:spcPct val="150000"/>
              </a:lnSpc>
              <a:spcBef>
                <a:spcPts val="0"/>
              </a:spcBef>
              <a:spcAft>
                <a:spcPts val="0"/>
              </a:spcAft>
              <a:buClr>
                <a:schemeClr val="lt1"/>
              </a:buClr>
              <a:buSzPts val="2500"/>
              <a:buFont typeface="Roboto"/>
              <a:buChar char="-"/>
            </a:pPr>
            <a:r>
              <a:rPr lang="it" sz="2500">
                <a:solidFill>
                  <a:schemeClr val="lt1"/>
                </a:solidFill>
                <a:latin typeface="Roboto"/>
                <a:ea typeface="Roboto"/>
                <a:cs typeface="Roboto"/>
                <a:sym typeface="Roboto"/>
              </a:rPr>
              <a:t>Spherical object’s illumination (night and day)</a:t>
            </a:r>
            <a:endParaRPr sz="2500">
              <a:solidFill>
                <a:schemeClr val="lt1"/>
              </a:solidFill>
              <a:latin typeface="Roboto"/>
              <a:ea typeface="Roboto"/>
              <a:cs typeface="Roboto"/>
              <a:sym typeface="Roboto"/>
            </a:endParaRPr>
          </a:p>
          <a:p>
            <a:pPr indent="-387350" lvl="0" marL="457200" rtl="0" algn="l">
              <a:lnSpc>
                <a:spcPct val="150000"/>
              </a:lnSpc>
              <a:spcBef>
                <a:spcPts val="0"/>
              </a:spcBef>
              <a:spcAft>
                <a:spcPts val="0"/>
              </a:spcAft>
              <a:buClr>
                <a:schemeClr val="lt1"/>
              </a:buClr>
              <a:buSzPts val="2500"/>
              <a:buFont typeface="Roboto"/>
              <a:buChar char="-"/>
            </a:pPr>
            <a:r>
              <a:rPr lang="it" sz="2500">
                <a:solidFill>
                  <a:schemeClr val="lt1"/>
                </a:solidFill>
                <a:latin typeface="Roboto"/>
                <a:ea typeface="Roboto"/>
                <a:cs typeface="Roboto"/>
                <a:sym typeface="Roboto"/>
              </a:rPr>
              <a:t>Earth’s rotation (approximately </a:t>
            </a:r>
            <a:r>
              <a:rPr b="1" lang="it" sz="2500">
                <a:solidFill>
                  <a:schemeClr val="lt1"/>
                </a:solidFill>
                <a:latin typeface="Roboto"/>
                <a:ea typeface="Roboto"/>
                <a:cs typeface="Roboto"/>
                <a:sym typeface="Roboto"/>
              </a:rPr>
              <a:t>24 hours</a:t>
            </a:r>
            <a:r>
              <a:rPr lang="it" sz="2500">
                <a:solidFill>
                  <a:schemeClr val="lt1"/>
                </a:solidFill>
                <a:latin typeface="Roboto"/>
                <a:ea typeface="Roboto"/>
                <a:cs typeface="Roboto"/>
                <a:sym typeface="Roboto"/>
              </a:rPr>
              <a:t>)</a:t>
            </a:r>
            <a:endParaRPr sz="2500">
              <a:solidFill>
                <a:schemeClr val="lt1"/>
              </a:solidFill>
              <a:latin typeface="Roboto"/>
              <a:ea typeface="Roboto"/>
              <a:cs typeface="Roboto"/>
              <a:sym typeface="Roboto"/>
            </a:endParaRPr>
          </a:p>
          <a:p>
            <a:pPr indent="-387350" lvl="0" marL="457200" rtl="0" algn="l">
              <a:lnSpc>
                <a:spcPct val="150000"/>
              </a:lnSpc>
              <a:spcBef>
                <a:spcPts val="0"/>
              </a:spcBef>
              <a:spcAft>
                <a:spcPts val="0"/>
              </a:spcAft>
              <a:buClr>
                <a:schemeClr val="lt1"/>
              </a:buClr>
              <a:buSzPts val="2500"/>
              <a:buFont typeface="Roboto"/>
              <a:buChar char="-"/>
            </a:pPr>
            <a:r>
              <a:rPr lang="it" sz="2500">
                <a:solidFill>
                  <a:schemeClr val="lt1"/>
                </a:solidFill>
                <a:latin typeface="Roboto"/>
                <a:ea typeface="Roboto"/>
                <a:cs typeface="Roboto"/>
                <a:sym typeface="Roboto"/>
              </a:rPr>
              <a:t>Moon’s revolution (approximately </a:t>
            </a:r>
            <a:r>
              <a:rPr b="1" lang="it" sz="2500">
                <a:solidFill>
                  <a:schemeClr val="lt1"/>
                </a:solidFill>
                <a:latin typeface="Roboto"/>
                <a:ea typeface="Roboto"/>
                <a:cs typeface="Roboto"/>
                <a:sym typeface="Roboto"/>
              </a:rPr>
              <a:t>28 days</a:t>
            </a:r>
            <a:r>
              <a:rPr lang="it" sz="2500">
                <a:solidFill>
                  <a:schemeClr val="lt1"/>
                </a:solidFill>
                <a:latin typeface="Roboto"/>
                <a:ea typeface="Roboto"/>
                <a:cs typeface="Roboto"/>
                <a:sym typeface="Roboto"/>
              </a:rPr>
              <a:t>)</a:t>
            </a:r>
            <a:endParaRPr sz="2500">
              <a:solidFill>
                <a:schemeClr val="lt1"/>
              </a:solidFill>
              <a:latin typeface="Roboto"/>
              <a:ea typeface="Roboto"/>
              <a:cs typeface="Roboto"/>
              <a:sym typeface="Roboto"/>
            </a:endParaRPr>
          </a:p>
          <a:p>
            <a:pPr indent="-387350" lvl="0" marL="457200" rtl="0" algn="l">
              <a:lnSpc>
                <a:spcPct val="150000"/>
              </a:lnSpc>
              <a:spcBef>
                <a:spcPts val="0"/>
              </a:spcBef>
              <a:spcAft>
                <a:spcPts val="0"/>
              </a:spcAft>
              <a:buClr>
                <a:schemeClr val="lt1"/>
              </a:buClr>
              <a:buSzPts val="2500"/>
              <a:buFont typeface="Roboto"/>
              <a:buChar char="-"/>
            </a:pPr>
            <a:r>
              <a:rPr lang="it" sz="2500">
                <a:solidFill>
                  <a:schemeClr val="lt1"/>
                </a:solidFill>
                <a:latin typeface="Roboto"/>
                <a:ea typeface="Roboto"/>
                <a:cs typeface="Roboto"/>
                <a:sym typeface="Roboto"/>
              </a:rPr>
              <a:t>The planes of the orbits are </a:t>
            </a:r>
            <a:r>
              <a:rPr b="1" lang="it" sz="2500">
                <a:solidFill>
                  <a:schemeClr val="lt1"/>
                </a:solidFill>
                <a:latin typeface="Roboto"/>
                <a:ea typeface="Roboto"/>
                <a:cs typeface="Roboto"/>
                <a:sym typeface="Roboto"/>
              </a:rPr>
              <a:t>tilted</a:t>
            </a:r>
            <a:endParaRPr b="1" sz="2500">
              <a:solidFill>
                <a:schemeClr val="lt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1"/>
          <p:cNvPicPr preferRelativeResize="0"/>
          <p:nvPr/>
        </p:nvPicPr>
        <p:blipFill rotWithShape="1">
          <a:blip r:embed="rId3">
            <a:alphaModFix/>
          </a:blip>
          <a:srcRect b="11338" l="8155" r="8455" t="22663"/>
          <a:stretch/>
        </p:blipFill>
        <p:spPr>
          <a:xfrm>
            <a:off x="721900" y="970894"/>
            <a:ext cx="8027798" cy="3573582"/>
          </a:xfrm>
          <a:prstGeom prst="rect">
            <a:avLst/>
          </a:prstGeom>
          <a:noFill/>
          <a:ln>
            <a:noFill/>
          </a:ln>
        </p:spPr>
      </p:pic>
      <p:cxnSp>
        <p:nvCxnSpPr>
          <p:cNvPr id="127" name="Google Shape;127;p21"/>
          <p:cNvCxnSpPr/>
          <p:nvPr/>
        </p:nvCxnSpPr>
        <p:spPr>
          <a:xfrm rot="10800000">
            <a:off x="-23750" y="2799000"/>
            <a:ext cx="4712100" cy="0"/>
          </a:xfrm>
          <a:prstGeom prst="straightConnector1">
            <a:avLst/>
          </a:prstGeom>
          <a:noFill/>
          <a:ln cap="flat" cmpd="sng" w="28575">
            <a:solidFill>
              <a:srgbClr val="0000FF"/>
            </a:solidFill>
            <a:prstDash val="solid"/>
            <a:round/>
            <a:headEnd len="med" w="med" type="none"/>
            <a:tailEnd len="med" w="med" type="none"/>
          </a:ln>
        </p:spPr>
      </p:cxnSp>
      <p:cxnSp>
        <p:nvCxnSpPr>
          <p:cNvPr id="128" name="Google Shape;128;p21"/>
          <p:cNvCxnSpPr/>
          <p:nvPr/>
        </p:nvCxnSpPr>
        <p:spPr>
          <a:xfrm flipH="1">
            <a:off x="4724675" y="2787650"/>
            <a:ext cx="2711400" cy="11400"/>
          </a:xfrm>
          <a:prstGeom prst="straightConnector1">
            <a:avLst/>
          </a:prstGeom>
          <a:noFill/>
          <a:ln cap="flat" cmpd="sng" w="28575">
            <a:solidFill>
              <a:srgbClr val="0000FF"/>
            </a:solidFill>
            <a:prstDash val="dot"/>
            <a:round/>
            <a:headEnd len="med" w="med" type="none"/>
            <a:tailEnd len="med" w="med" type="none"/>
          </a:ln>
        </p:spPr>
      </p:cxnSp>
      <p:cxnSp>
        <p:nvCxnSpPr>
          <p:cNvPr id="129" name="Google Shape;129;p21"/>
          <p:cNvCxnSpPr/>
          <p:nvPr/>
        </p:nvCxnSpPr>
        <p:spPr>
          <a:xfrm rot="10800000">
            <a:off x="7486225" y="2799000"/>
            <a:ext cx="4712100" cy="0"/>
          </a:xfrm>
          <a:prstGeom prst="straightConnector1">
            <a:avLst/>
          </a:prstGeom>
          <a:noFill/>
          <a:ln cap="flat" cmpd="sng" w="28575">
            <a:solidFill>
              <a:srgbClr val="0000FF"/>
            </a:solidFill>
            <a:prstDash val="solid"/>
            <a:round/>
            <a:headEnd len="med" w="med" type="none"/>
            <a:tailEnd len="med" w="med" type="none"/>
          </a:ln>
        </p:spPr>
      </p:cxnSp>
      <p:sp>
        <p:nvSpPr>
          <p:cNvPr id="130" name="Google Shape;130;p21"/>
          <p:cNvSpPr txBox="1"/>
          <p:nvPr/>
        </p:nvSpPr>
        <p:spPr>
          <a:xfrm>
            <a:off x="436950" y="350150"/>
            <a:ext cx="47121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600">
                <a:latin typeface="Roboto"/>
                <a:ea typeface="Roboto"/>
                <a:cs typeface="Roboto"/>
                <a:sym typeface="Roboto"/>
              </a:rPr>
              <a:t>The p</a:t>
            </a:r>
            <a:r>
              <a:rPr lang="it" sz="1600">
                <a:latin typeface="Roboto"/>
                <a:ea typeface="Roboto"/>
                <a:cs typeface="Roboto"/>
                <a:sym typeface="Roboto"/>
              </a:rPr>
              <a:t>lane of Moon’s </a:t>
            </a:r>
            <a:r>
              <a:rPr lang="it" sz="1600">
                <a:latin typeface="Roboto"/>
                <a:ea typeface="Roboto"/>
                <a:cs typeface="Roboto"/>
                <a:sym typeface="Roboto"/>
              </a:rPr>
              <a:t>orbit around the Earth </a:t>
            </a:r>
            <a:endParaRPr sz="1600">
              <a:latin typeface="Roboto"/>
              <a:ea typeface="Roboto"/>
              <a:cs typeface="Roboto"/>
              <a:sym typeface="Roboto"/>
            </a:endParaRPr>
          </a:p>
          <a:p>
            <a:pPr indent="0" lvl="0" marL="0" rtl="0" algn="l">
              <a:spcBef>
                <a:spcPts val="0"/>
              </a:spcBef>
              <a:spcAft>
                <a:spcPts val="0"/>
              </a:spcAft>
              <a:buNone/>
            </a:pPr>
            <a:r>
              <a:rPr lang="it" sz="1600">
                <a:latin typeface="Roboto"/>
                <a:ea typeface="Roboto"/>
                <a:cs typeface="Roboto"/>
                <a:sym typeface="Roboto"/>
              </a:rPr>
              <a:t>is tilted by about </a:t>
            </a:r>
            <a:r>
              <a:rPr b="1" lang="it" sz="1600">
                <a:latin typeface="Roboto"/>
                <a:ea typeface="Roboto"/>
                <a:cs typeface="Roboto"/>
                <a:sym typeface="Roboto"/>
              </a:rPr>
              <a:t>5° </a:t>
            </a:r>
            <a:r>
              <a:rPr lang="it" sz="1600">
                <a:latin typeface="Roboto"/>
                <a:ea typeface="Roboto"/>
                <a:cs typeface="Roboto"/>
                <a:sym typeface="Roboto"/>
              </a:rPr>
              <a:t>with respect to </a:t>
            </a:r>
            <a:endParaRPr sz="1600">
              <a:latin typeface="Roboto"/>
              <a:ea typeface="Roboto"/>
              <a:cs typeface="Roboto"/>
              <a:sym typeface="Roboto"/>
            </a:endParaRPr>
          </a:p>
          <a:p>
            <a:pPr indent="0" lvl="0" marL="0" rtl="0" algn="l">
              <a:spcBef>
                <a:spcPts val="0"/>
              </a:spcBef>
              <a:spcAft>
                <a:spcPts val="0"/>
              </a:spcAft>
              <a:buNone/>
            </a:pPr>
            <a:r>
              <a:rPr lang="it" sz="1600">
                <a:latin typeface="Roboto"/>
                <a:ea typeface="Roboto"/>
                <a:cs typeface="Roboto"/>
                <a:sym typeface="Roboto"/>
              </a:rPr>
              <a:t>the </a:t>
            </a:r>
            <a:r>
              <a:rPr lang="it" sz="1600">
                <a:solidFill>
                  <a:schemeClr val="dk1"/>
                </a:solidFill>
                <a:latin typeface="Roboto"/>
                <a:ea typeface="Roboto"/>
                <a:cs typeface="Roboto"/>
                <a:sym typeface="Roboto"/>
              </a:rPr>
              <a:t>plane of Earth’s orbit around the Sun</a:t>
            </a:r>
            <a:endParaRPr sz="16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